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0104100" cy="11309350"/>
  <p:notesSz cx="20104100" cy="1130935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1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807353"/>
            <a:ext cx="20104100" cy="3501390"/>
          </a:xfrm>
          <a:custGeom>
            <a:avLst/>
            <a:gdLst/>
            <a:ahLst/>
            <a:cxnLst/>
            <a:rect l="l" t="t" r="r" b="b"/>
            <a:pathLst>
              <a:path w="20104100" h="3501390">
                <a:moveTo>
                  <a:pt x="20104099" y="0"/>
                </a:moveTo>
                <a:lnTo>
                  <a:pt x="0" y="0"/>
                </a:lnTo>
                <a:lnTo>
                  <a:pt x="0" y="3501202"/>
                </a:lnTo>
                <a:lnTo>
                  <a:pt x="20104099" y="350120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020393" y="0"/>
            <a:ext cx="2020880" cy="20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0635"/>
            <a:ext cx="18003430" cy="11019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3917" y="1325672"/>
            <a:ext cx="5815330" cy="1643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2709" y="2627639"/>
            <a:ext cx="18358680" cy="7724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7354608"/>
            <a:ext cx="15276533" cy="24910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1150"/>
              </a:lnSpc>
              <a:spcBef>
                <a:spcPts val="125"/>
              </a:spcBef>
            </a:pPr>
            <a:r>
              <a:rPr sz="9350" spc="-190" dirty="0"/>
              <a:t>¿CÓMO </a:t>
            </a:r>
            <a:r>
              <a:rPr sz="9350" spc="-605" dirty="0"/>
              <a:t>APRENDEMOS? </a:t>
            </a:r>
            <a:endParaRPr sz="9350" dirty="0"/>
          </a:p>
          <a:p>
            <a:pPr marL="12700" marR="5080">
              <a:lnSpc>
                <a:spcPts val="3960"/>
              </a:lnSpc>
              <a:spcBef>
                <a:spcPts val="60"/>
              </a:spcBef>
            </a:pPr>
            <a:r>
              <a:rPr sz="3300" b="0" spc="20" dirty="0">
                <a:latin typeface="Aroania"/>
                <a:cs typeface="Aroania"/>
              </a:rPr>
              <a:t>Giulia </a:t>
            </a:r>
            <a:r>
              <a:rPr sz="3300" b="0" spc="30" dirty="0">
                <a:latin typeface="Aroania"/>
                <a:cs typeface="Aroania"/>
              </a:rPr>
              <a:t>Pastori </a:t>
            </a:r>
            <a:r>
              <a:rPr sz="3300" b="0" spc="-70" dirty="0">
                <a:latin typeface="Aroania"/>
                <a:cs typeface="Aroania"/>
              </a:rPr>
              <a:t>- </a:t>
            </a:r>
            <a:r>
              <a:rPr sz="3300" b="0" spc="30" dirty="0">
                <a:latin typeface="Aroania"/>
                <a:cs typeface="Aroania"/>
              </a:rPr>
              <a:t>Departamento </a:t>
            </a:r>
            <a:r>
              <a:rPr sz="3300" b="0" spc="95" dirty="0">
                <a:latin typeface="Aroania"/>
                <a:cs typeface="Aroania"/>
              </a:rPr>
              <a:t>de </a:t>
            </a:r>
            <a:r>
              <a:rPr sz="3300" b="0" spc="-5" dirty="0">
                <a:latin typeface="Aroania"/>
                <a:cs typeface="Aroania"/>
              </a:rPr>
              <a:t>Ciencias </a:t>
            </a:r>
            <a:r>
              <a:rPr sz="3300" b="0" spc="40" dirty="0">
                <a:latin typeface="Aroania"/>
                <a:cs typeface="Aroania"/>
              </a:rPr>
              <a:t>Humanas </a:t>
            </a:r>
            <a:r>
              <a:rPr sz="3300" b="0" spc="70" dirty="0">
                <a:latin typeface="Aroania"/>
                <a:cs typeface="Aroania"/>
              </a:rPr>
              <a:t>de la </a:t>
            </a:r>
            <a:r>
              <a:rPr sz="3300" b="0" spc="35" dirty="0" err="1" smtClean="0">
                <a:latin typeface="Aroania"/>
                <a:cs typeface="Aroania"/>
              </a:rPr>
              <a:t>Educación</a:t>
            </a:r>
            <a:r>
              <a:rPr lang="en-US" sz="3300" b="0" spc="35" dirty="0">
                <a:latin typeface="Aroania"/>
                <a:cs typeface="Aroania"/>
              </a:rPr>
              <a:t/>
            </a:r>
            <a:br>
              <a:rPr lang="en-US" sz="3300" b="0" spc="35" dirty="0">
                <a:latin typeface="Aroania"/>
                <a:cs typeface="Aroania"/>
              </a:rPr>
            </a:br>
            <a:r>
              <a:rPr sz="3300" b="0" spc="5" dirty="0" smtClean="0">
                <a:latin typeface="Aroania"/>
                <a:cs typeface="Aroania"/>
              </a:rPr>
              <a:t>Universidad </a:t>
            </a:r>
            <a:r>
              <a:rPr sz="3300" b="0" spc="100" dirty="0">
                <a:latin typeface="Aroania"/>
                <a:cs typeface="Aroania"/>
              </a:rPr>
              <a:t>de </a:t>
            </a:r>
            <a:r>
              <a:rPr sz="3300" b="0" spc="30" dirty="0">
                <a:latin typeface="Aroania"/>
                <a:cs typeface="Aroania"/>
              </a:rPr>
              <a:t>Milán-Bicocca</a:t>
            </a:r>
            <a:endParaRPr sz="3300" dirty="0">
              <a:latin typeface="Aroania"/>
              <a:cs typeface="Aroan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664" y="549275"/>
            <a:ext cx="7966075" cy="9581662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 marR="370840">
              <a:lnSpc>
                <a:spcPct val="81000"/>
              </a:lnSpc>
              <a:spcBef>
                <a:spcPts val="1005"/>
              </a:spcBef>
            </a:pPr>
            <a:r>
              <a:rPr sz="3950" spc="85" dirty="0">
                <a:solidFill>
                  <a:srgbClr val="FFFFFF"/>
                </a:solidFill>
                <a:latin typeface="Aroania"/>
                <a:cs typeface="Aroania"/>
              </a:rPr>
              <a:t>En la 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primera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infancia </a:t>
            </a:r>
            <a:r>
              <a:rPr sz="3950" spc="1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950" spc="55" dirty="0">
                <a:solidFill>
                  <a:srgbClr val="FFFFFF"/>
                </a:solidFill>
                <a:latin typeface="Aroania"/>
                <a:cs typeface="Aroania"/>
              </a:rPr>
              <a:t>estructuran </a:t>
            </a:r>
            <a:r>
              <a:rPr sz="3950" u="sng" spc="-40" dirty="0">
                <a:solidFill>
                  <a:srgbClr val="FFFFFF"/>
                </a:solidFill>
                <a:latin typeface="Aroania"/>
                <a:cs typeface="Aroania"/>
              </a:rPr>
              <a:t>dos </a:t>
            </a:r>
            <a:r>
              <a:rPr sz="3950" u="sng" spc="70" dirty="0">
                <a:solidFill>
                  <a:srgbClr val="FFFFFF"/>
                </a:solidFill>
                <a:latin typeface="Aroania"/>
                <a:cs typeface="Aroania"/>
              </a:rPr>
              <a:t>mecanismos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Aroania"/>
                <a:cs typeface="Aroania"/>
              </a:rPr>
              <a:t>a partir de la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experiencia </a:t>
            </a:r>
            <a:r>
              <a:rPr sz="3950" dirty="0">
                <a:solidFill>
                  <a:srgbClr val="FFFFFF"/>
                </a:solidFill>
                <a:latin typeface="Aroania"/>
                <a:cs typeface="Aroania"/>
              </a:rPr>
              <a:t>(Nelson </a:t>
            </a:r>
            <a:r>
              <a:rPr sz="3950" spc="-210" dirty="0">
                <a:solidFill>
                  <a:srgbClr val="FFFFFF"/>
                </a:solidFill>
                <a:latin typeface="Aroania"/>
                <a:cs typeface="Aroania"/>
              </a:rPr>
              <a:t>K.)</a:t>
            </a:r>
            <a:endParaRPr sz="395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 dirty="0">
              <a:latin typeface="Aroania"/>
              <a:cs typeface="Aroania"/>
            </a:endParaRPr>
          </a:p>
          <a:p>
            <a:pPr marL="755015" marR="1979295" indent="-742950">
              <a:lnSpc>
                <a:spcPct val="102200"/>
              </a:lnSpc>
              <a:buFont typeface="+mj-lt"/>
              <a:buAutoNum type="arabicPeriod"/>
            </a:pPr>
            <a:r>
              <a:rPr lang="es-PE" sz="3850" b="1" spc="-175" dirty="0" smtClean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850" b="1" spc="-175" dirty="0" smtClean="0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sz="3850" b="1" spc="-114" dirty="0" smtClean="0">
                <a:solidFill>
                  <a:srgbClr val="FFFFFF"/>
                </a:solidFill>
                <a:latin typeface="Verdana"/>
                <a:cs typeface="Verdana"/>
              </a:rPr>
              <a:t>CONSTRUC</a:t>
            </a:r>
            <a:r>
              <a:rPr sz="3850" b="1" spc="-114" dirty="0" smtClean="0">
                <a:solidFill>
                  <a:schemeClr val="bg1"/>
                </a:solidFill>
                <a:latin typeface="Verdana"/>
                <a:cs typeface="Verdana"/>
              </a:rPr>
              <a:t>CIÓN</a:t>
            </a:r>
            <a:r>
              <a:rPr lang="es-PE" sz="3850" b="1" spc="-114" dirty="0" smtClean="0">
                <a:solidFill>
                  <a:schemeClr val="bg1"/>
                </a:solidFill>
                <a:latin typeface="Verdana"/>
                <a:cs typeface="Verdana"/>
              </a:rPr>
              <a:t> DE </a:t>
            </a:r>
            <a:r>
              <a:rPr sz="3850" b="1" spc="-75" dirty="0" smtClean="0">
                <a:solidFill>
                  <a:schemeClr val="bg1"/>
                </a:solidFill>
                <a:latin typeface="Verdana"/>
                <a:cs typeface="Verdana"/>
              </a:rPr>
              <a:t>GUIONES D</a:t>
            </a:r>
            <a:r>
              <a:rPr sz="3850" b="1" spc="-75" dirty="0" smtClean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lang="es-PE" sz="3850" b="1" spc="-75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50" b="1" spc="-215" dirty="0" smtClean="0">
                <a:solidFill>
                  <a:srgbClr val="FFFFFF"/>
                </a:solidFill>
                <a:latin typeface="Verdana"/>
                <a:cs typeface="Verdana"/>
              </a:rPr>
              <a:t>EVENTOS</a:t>
            </a:r>
            <a:r>
              <a:rPr sz="3850" b="1" spc="-3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850" dirty="0">
              <a:latin typeface="Verdana"/>
              <a:cs typeface="Verdana"/>
            </a:endParaRPr>
          </a:p>
          <a:p>
            <a:pPr marL="12700" marR="5080">
              <a:lnSpc>
                <a:spcPct val="90000"/>
              </a:lnSpc>
              <a:spcBef>
                <a:spcPts val="2310"/>
              </a:spcBef>
            </a:pPr>
            <a:r>
              <a:rPr sz="3950" spc="-16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950" spc="55" dirty="0">
                <a:solidFill>
                  <a:srgbClr val="FFFFFF"/>
                </a:solidFill>
                <a:latin typeface="Aroania"/>
                <a:cs typeface="Aroania"/>
              </a:rPr>
              <a:t>comienza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3950" spc="60" dirty="0">
                <a:solidFill>
                  <a:srgbClr val="FFFFFF"/>
                </a:solidFill>
                <a:latin typeface="Aroania"/>
                <a:cs typeface="Aroania"/>
              </a:rPr>
              <a:t>elaborar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guiones </a:t>
            </a:r>
            <a:r>
              <a:rPr sz="3950" spc="65" dirty="0">
                <a:solidFill>
                  <a:srgbClr val="FFFFFF"/>
                </a:solidFill>
                <a:latin typeface="Aroania"/>
                <a:cs typeface="Aroania"/>
              </a:rPr>
              <a:t>relacionados con </a:t>
            </a:r>
            <a:r>
              <a:rPr sz="3950" spc="60" dirty="0">
                <a:solidFill>
                  <a:srgbClr val="FFFFFF"/>
                </a:solidFill>
                <a:latin typeface="Aroania"/>
                <a:cs typeface="Aroania"/>
              </a:rPr>
              <a:t>situaciones </a:t>
            </a:r>
            <a:r>
              <a:rPr sz="3950" spc="55" dirty="0">
                <a:solidFill>
                  <a:srgbClr val="FFFFFF"/>
                </a:solidFill>
                <a:latin typeface="Aroania"/>
                <a:cs typeface="Aroania"/>
              </a:rPr>
              <a:t>repetidas </a:t>
            </a:r>
            <a:r>
              <a:rPr sz="3950" spc="110" dirty="0">
                <a:solidFill>
                  <a:srgbClr val="FFFFFF"/>
                </a:solidFill>
                <a:latin typeface="Aroania"/>
                <a:cs typeface="Aroania"/>
              </a:rPr>
              <a:t>varias </a:t>
            </a:r>
            <a:r>
              <a:rPr sz="3950" spc="10" dirty="0">
                <a:solidFill>
                  <a:srgbClr val="FFFFFF"/>
                </a:solidFill>
                <a:latin typeface="Aroania"/>
                <a:cs typeface="Aroania"/>
              </a:rPr>
              <a:t>veces, 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3950" spc="90" dirty="0">
                <a:solidFill>
                  <a:srgbClr val="FFFFFF"/>
                </a:solidFill>
                <a:latin typeface="Aroania"/>
                <a:cs typeface="Aroania"/>
              </a:rPr>
              <a:t>permiten la </a:t>
            </a:r>
            <a:r>
              <a:rPr sz="3950" spc="40" dirty="0">
                <a:solidFill>
                  <a:srgbClr val="FFFFFF"/>
                </a:solidFill>
                <a:latin typeface="Aroania"/>
                <a:cs typeface="Aroania"/>
              </a:rPr>
              <a:t>formación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10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3950" spc="105" dirty="0">
                <a:solidFill>
                  <a:srgbClr val="FFFFFF"/>
                </a:solidFill>
                <a:latin typeface="Aroania"/>
                <a:cs typeface="Aroania"/>
              </a:rPr>
              <a:t>guión </a:t>
            </a:r>
            <a:r>
              <a:rPr sz="3950" spc="110" dirty="0">
                <a:solidFill>
                  <a:srgbClr val="FFFFFF"/>
                </a:solidFill>
                <a:latin typeface="Aroania"/>
                <a:cs typeface="Aroania"/>
              </a:rPr>
              <a:t>más </a:t>
            </a:r>
            <a:r>
              <a:rPr sz="3950" spc="35" dirty="0">
                <a:solidFill>
                  <a:srgbClr val="FFFFFF"/>
                </a:solidFill>
                <a:latin typeface="Aroania"/>
                <a:cs typeface="Aroania"/>
              </a:rPr>
              <a:t>general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descontextualizado.</a:t>
            </a:r>
            <a:endParaRPr sz="3950" dirty="0">
              <a:latin typeface="Aroania"/>
              <a:cs typeface="Aroania"/>
            </a:endParaRPr>
          </a:p>
          <a:p>
            <a:pPr marL="12700" marR="154305">
              <a:lnSpc>
                <a:spcPts val="4270"/>
              </a:lnSpc>
              <a:spcBef>
                <a:spcPts val="2480"/>
              </a:spcBef>
            </a:pP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También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950" spc="60" dirty="0">
                <a:solidFill>
                  <a:srgbClr val="FFFFFF"/>
                </a:solidFill>
                <a:latin typeface="Aroania"/>
                <a:cs typeface="Aroania"/>
              </a:rPr>
              <a:t>explora </a:t>
            </a:r>
            <a:r>
              <a:rPr sz="3950" spc="9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80" dirty="0">
                <a:solidFill>
                  <a:srgbClr val="FFFFFF"/>
                </a:solidFill>
                <a:latin typeface="Aroania"/>
                <a:cs typeface="Aroania"/>
              </a:rPr>
              <a:t>elabora </a:t>
            </a:r>
            <a:r>
              <a:rPr sz="3950" spc="75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3950" spc="90" dirty="0">
                <a:solidFill>
                  <a:srgbClr val="FFFFFF"/>
                </a:solidFill>
                <a:latin typeface="Aroania"/>
                <a:cs typeface="Aroania"/>
              </a:rPr>
              <a:t>juego </a:t>
            </a:r>
            <a:r>
              <a:rPr sz="3950" spc="65" dirty="0">
                <a:solidFill>
                  <a:srgbClr val="FFFFFF"/>
                </a:solidFill>
                <a:latin typeface="Aroania"/>
                <a:cs typeface="Aroania"/>
              </a:rPr>
              <a:t>simbólico.</a:t>
            </a:r>
            <a:endParaRPr sz="3950" dirty="0">
              <a:latin typeface="Aroania"/>
              <a:cs typeface="Aroan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48123" y="0"/>
            <a:ext cx="9514205" cy="11189970"/>
            <a:chOff x="10048123" y="0"/>
            <a:chExt cx="9514205" cy="11189970"/>
          </a:xfrm>
        </p:grpSpPr>
        <p:sp>
          <p:nvSpPr>
            <p:cNvPr id="4" name="object 4"/>
            <p:cNvSpPr/>
            <p:nvPr/>
          </p:nvSpPr>
          <p:spPr>
            <a:xfrm>
              <a:off x="10048123" y="0"/>
              <a:ext cx="4514260" cy="8275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62383" y="3075822"/>
              <a:ext cx="4999847" cy="8113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664" y="2201264"/>
            <a:ext cx="5688965" cy="11733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755015" marR="5080" indent="-742950">
              <a:lnSpc>
                <a:spcPct val="101800"/>
              </a:lnSpc>
              <a:spcBef>
                <a:spcPts val="20"/>
              </a:spcBef>
              <a:buFont typeface="+mj-lt"/>
              <a:buAutoNum type="arabicPeriod" startAt="2"/>
            </a:pPr>
            <a:r>
              <a:rPr sz="3850" spc="-175" dirty="0" smtClean="0"/>
              <a:t>LA </a:t>
            </a:r>
            <a:r>
              <a:rPr sz="3850" spc="-150" dirty="0"/>
              <a:t>FORMACIÓN </a:t>
            </a:r>
            <a:r>
              <a:rPr lang="es-PE" sz="3850" spc="-150" dirty="0" smtClean="0"/>
              <a:t>DE</a:t>
            </a:r>
            <a:r>
              <a:rPr sz="3850" spc="-2055" dirty="0" smtClean="0"/>
              <a:t> </a:t>
            </a:r>
            <a:r>
              <a:rPr lang="es-PE" sz="3850" spc="-2055" dirty="0" smtClean="0"/>
              <a:t>  	</a:t>
            </a:r>
            <a:r>
              <a:rPr sz="3850" spc="-85" dirty="0" smtClean="0"/>
              <a:t>CONCEPTOS</a:t>
            </a:r>
            <a:r>
              <a:rPr sz="3850" spc="-85" dirty="0"/>
              <a:t>:</a:t>
            </a:r>
            <a:endParaRPr sz="38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664" y="3633681"/>
            <a:ext cx="7818120" cy="335280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ct val="90500"/>
              </a:lnSpc>
              <a:spcBef>
                <a:spcPts val="555"/>
              </a:spcBef>
            </a:pPr>
            <a:r>
              <a:rPr sz="3950" spc="25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3950" spc="55" dirty="0">
                <a:solidFill>
                  <a:srgbClr val="FFFFFF"/>
                </a:solidFill>
                <a:latin typeface="Aroania"/>
                <a:cs typeface="Aroania"/>
              </a:rPr>
              <a:t>representación </a:t>
            </a:r>
            <a:r>
              <a:rPr sz="3950" spc="65" dirty="0">
                <a:solidFill>
                  <a:srgbClr val="FFFFFF"/>
                </a:solidFill>
                <a:latin typeface="Aroania"/>
                <a:cs typeface="Aroania"/>
              </a:rPr>
              <a:t>mental </a:t>
            </a:r>
            <a:r>
              <a:rPr sz="3950" spc="85" dirty="0">
                <a:solidFill>
                  <a:srgbClr val="FFFFFF"/>
                </a:solidFill>
                <a:latin typeface="Aroania"/>
                <a:cs typeface="Aroania"/>
              </a:rPr>
              <a:t>de los </a:t>
            </a:r>
            <a:r>
              <a:rPr sz="3950" spc="40" dirty="0">
                <a:solidFill>
                  <a:srgbClr val="FFFFFF"/>
                </a:solidFill>
                <a:latin typeface="Aroania"/>
                <a:cs typeface="Aroania"/>
              </a:rPr>
              <a:t>objetos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100" dirty="0">
                <a:solidFill>
                  <a:srgbClr val="FFFFFF"/>
                </a:solidFill>
                <a:latin typeface="Aroania"/>
                <a:cs typeface="Aroania"/>
              </a:rPr>
              <a:t>sus </a:t>
            </a:r>
            <a:r>
              <a:rPr sz="3950" spc="25" dirty="0">
                <a:solidFill>
                  <a:srgbClr val="FFFFFF"/>
                </a:solidFill>
                <a:latin typeface="Aroania"/>
                <a:cs typeface="Aroania"/>
              </a:rPr>
              <a:t>características </a:t>
            </a:r>
            <a:r>
              <a:rPr sz="3950" spc="80" dirty="0">
                <a:solidFill>
                  <a:srgbClr val="FFFFFF"/>
                </a:solidFill>
                <a:latin typeface="Aroania"/>
                <a:cs typeface="Aroania"/>
              </a:rPr>
              <a:t>conduce a </a:t>
            </a:r>
            <a:r>
              <a:rPr sz="3950" spc="90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3950" spc="60" dirty="0">
                <a:solidFill>
                  <a:srgbClr val="FFFFFF"/>
                </a:solidFill>
                <a:latin typeface="Aroania"/>
                <a:cs typeface="Aroania"/>
              </a:rPr>
              <a:t>construcción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15" dirty="0">
                <a:solidFill>
                  <a:srgbClr val="FFFFFF"/>
                </a:solidFill>
                <a:latin typeface="Aroania"/>
                <a:cs typeface="Aroania"/>
              </a:rPr>
              <a:t>categorías: 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las acciones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950" spc="40" dirty="0">
                <a:solidFill>
                  <a:srgbClr val="FFFFFF"/>
                </a:solidFill>
                <a:latin typeface="Aroania"/>
                <a:cs typeface="Aroania"/>
              </a:rPr>
              <a:t>objetos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utilizados </a:t>
            </a:r>
            <a:r>
              <a:rPr sz="3950" spc="55" dirty="0">
                <a:solidFill>
                  <a:srgbClr val="FFFFFF"/>
                </a:solidFill>
                <a:latin typeface="Aroania"/>
                <a:cs typeface="Aroania"/>
              </a:rPr>
              <a:t>para </a:t>
            </a:r>
            <a:r>
              <a:rPr sz="3950" spc="80" dirty="0">
                <a:solidFill>
                  <a:srgbClr val="FFFFFF"/>
                </a:solidFill>
                <a:latin typeface="Aroania"/>
                <a:cs typeface="Aroania"/>
              </a:rPr>
              <a:t>realizarlas 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se convierten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progresivamente </a:t>
            </a:r>
            <a:r>
              <a:rPr sz="3950" spc="70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3950" spc="45" dirty="0">
                <a:solidFill>
                  <a:srgbClr val="FFFFFF"/>
                </a:solidFill>
                <a:latin typeface="Aroania"/>
                <a:cs typeface="Aroania"/>
              </a:rPr>
              <a:t>conceptos.</a:t>
            </a:r>
            <a:endParaRPr sz="3950">
              <a:latin typeface="Aroania"/>
              <a:cs typeface="Aroan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1047088"/>
            <a:ext cx="9224849" cy="9241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190" y="5975943"/>
            <a:ext cx="8750935" cy="3342640"/>
            <a:chOff x="809190" y="5975943"/>
            <a:chExt cx="8750935" cy="3342640"/>
          </a:xfrm>
        </p:grpSpPr>
        <p:sp>
          <p:nvSpPr>
            <p:cNvPr id="3" name="object 3"/>
            <p:cNvSpPr/>
            <p:nvPr/>
          </p:nvSpPr>
          <p:spPr>
            <a:xfrm>
              <a:off x="809190" y="5975943"/>
              <a:ext cx="7956197" cy="11132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9190" y="6521267"/>
              <a:ext cx="6121698" cy="1110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6833" y="7373178"/>
              <a:ext cx="1002691" cy="1017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4617" y="7358100"/>
              <a:ext cx="8184881" cy="11132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6833" y="8220063"/>
              <a:ext cx="1002691" cy="10202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4617" y="8207498"/>
              <a:ext cx="4566143" cy="11107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3917" y="964862"/>
            <a:ext cx="8100695" cy="8567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17804">
              <a:lnSpc>
                <a:spcPct val="100299"/>
              </a:lnSpc>
              <a:spcBef>
                <a:spcPts val="90"/>
              </a:spcBef>
            </a:pPr>
            <a:r>
              <a:rPr sz="3950" spc="-75" dirty="0">
                <a:solidFill>
                  <a:srgbClr val="FFFFFF"/>
                </a:solidFill>
                <a:latin typeface="Aroania"/>
                <a:cs typeface="Aroania"/>
              </a:rPr>
              <a:t>Cada uno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20" dirty="0">
                <a:solidFill>
                  <a:srgbClr val="FFFFFF"/>
                </a:solidFill>
                <a:latin typeface="Aroania"/>
                <a:cs typeface="Aroania"/>
              </a:rPr>
              <a:t>nosotros </a:t>
            </a:r>
            <a:r>
              <a:rPr sz="3950" spc="-55" dirty="0">
                <a:solidFill>
                  <a:srgbClr val="FFFFFF"/>
                </a:solidFill>
                <a:latin typeface="Aroania"/>
                <a:cs typeface="Aroania"/>
              </a:rPr>
              <a:t>tiene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una </a:t>
            </a:r>
            <a:r>
              <a:rPr sz="3950" spc="-85" dirty="0">
                <a:solidFill>
                  <a:srgbClr val="FFFFFF"/>
                </a:solidFill>
                <a:latin typeface="Aroania"/>
                <a:cs typeface="Aroania"/>
              </a:rPr>
              <a:t>especie d</a:t>
            </a:r>
            <a:r>
              <a:rPr sz="3950" spc="-85" dirty="0">
                <a:solidFill>
                  <a:schemeClr val="bg1"/>
                </a:solidFill>
                <a:latin typeface="Aroania"/>
                <a:cs typeface="Aroania"/>
              </a:rPr>
              <a:t>e </a:t>
            </a:r>
            <a:r>
              <a:rPr sz="3950" spc="-225" dirty="0">
                <a:solidFill>
                  <a:schemeClr val="bg1"/>
                </a:solidFill>
                <a:latin typeface="Aroania"/>
                <a:cs typeface="Aroania"/>
              </a:rPr>
              <a:t>"</a:t>
            </a:r>
            <a:r>
              <a:rPr sz="3950" spc="-180" dirty="0">
                <a:solidFill>
                  <a:schemeClr val="bg1"/>
                </a:solidFill>
                <a:latin typeface="Aroania"/>
                <a:cs typeface="Aroania"/>
              </a:rPr>
              <a:t>MAPA </a:t>
            </a:r>
            <a:r>
              <a:rPr sz="3950" spc="-225" dirty="0">
                <a:solidFill>
                  <a:schemeClr val="bg1"/>
                </a:solidFill>
                <a:latin typeface="Aroania"/>
                <a:cs typeface="Aroania"/>
              </a:rPr>
              <a:t>MENTAL" </a:t>
            </a:r>
            <a:r>
              <a:rPr sz="3950" spc="15" dirty="0">
                <a:solidFill>
                  <a:schemeClr val="bg1"/>
                </a:solidFill>
                <a:latin typeface="Aroania"/>
                <a:cs typeface="Aroania"/>
              </a:rPr>
              <a:t>en </a:t>
            </a:r>
            <a:r>
              <a:rPr sz="3950" spc="-5" dirty="0">
                <a:solidFill>
                  <a:schemeClr val="bg1"/>
                </a:solidFill>
                <a:latin typeface="Aroania"/>
                <a:cs typeface="Aroania"/>
              </a:rPr>
              <a:t>el que </a:t>
            </a:r>
            <a:r>
              <a:rPr sz="3950" dirty="0">
                <a:solidFill>
                  <a:schemeClr val="bg1"/>
                </a:solidFill>
                <a:latin typeface="Aroania"/>
                <a:cs typeface="Aroania"/>
              </a:rPr>
              <a:t>se </a:t>
            </a:r>
            <a:r>
              <a:rPr sz="3950" spc="-114" dirty="0">
                <a:solidFill>
                  <a:schemeClr val="bg1"/>
                </a:solidFill>
                <a:latin typeface="Aroania"/>
                <a:cs typeface="Aroania"/>
              </a:rPr>
              <a:t>organizan los </a:t>
            </a:r>
            <a:r>
              <a:rPr sz="3950" spc="-80" dirty="0">
                <a:solidFill>
                  <a:schemeClr val="bg1"/>
                </a:solidFill>
                <a:latin typeface="Aroania"/>
                <a:cs typeface="Aroania"/>
              </a:rPr>
              <a:t>conocimientos </a:t>
            </a:r>
            <a:r>
              <a:rPr sz="3950" spc="-100" dirty="0">
                <a:solidFill>
                  <a:schemeClr val="bg1"/>
                </a:solidFill>
                <a:latin typeface="Aroania"/>
                <a:cs typeface="Aroania"/>
              </a:rPr>
              <a:t>personale</a:t>
            </a:r>
            <a:r>
              <a:rPr sz="3950" spc="-100" dirty="0">
                <a:solidFill>
                  <a:srgbClr val="FFFFFF"/>
                </a:solidFill>
                <a:latin typeface="Aroania"/>
                <a:cs typeface="Aroania"/>
              </a:rPr>
              <a:t>s: </a:t>
            </a:r>
            <a:r>
              <a:rPr sz="3950" spc="-70" dirty="0">
                <a:solidFill>
                  <a:srgbClr val="FFFFFF"/>
                </a:solidFill>
                <a:latin typeface="Aroania"/>
                <a:cs typeface="Aroania"/>
              </a:rPr>
              <a:t>este </a:t>
            </a:r>
            <a:r>
              <a:rPr sz="3950" spc="-15" dirty="0">
                <a:solidFill>
                  <a:srgbClr val="FFFFFF"/>
                </a:solidFill>
                <a:latin typeface="Aroania"/>
                <a:cs typeface="Aroania"/>
              </a:rPr>
              <a:t>mapa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es un </a:t>
            </a:r>
            <a:r>
              <a:rPr sz="3950" spc="-70" dirty="0">
                <a:solidFill>
                  <a:srgbClr val="FFFFFF"/>
                </a:solidFill>
                <a:latin typeface="Aroania"/>
                <a:cs typeface="Aroania"/>
              </a:rPr>
              <a:t>conjunto </a:t>
            </a:r>
            <a:r>
              <a:rPr sz="3950" spc="4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-85" dirty="0">
                <a:solidFill>
                  <a:srgbClr val="FFFFFF"/>
                </a:solidFill>
                <a:latin typeface="Aroania"/>
                <a:cs typeface="Aroania"/>
              </a:rPr>
              <a:t>esquemas </a:t>
            </a:r>
            <a:r>
              <a:rPr sz="3950" spc="-110" dirty="0">
                <a:solidFill>
                  <a:srgbClr val="FFFFFF"/>
                </a:solidFill>
                <a:latin typeface="Aroania"/>
                <a:cs typeface="Aroania"/>
              </a:rPr>
              <a:t>interconectados</a:t>
            </a:r>
            <a:r>
              <a:rPr sz="3950" spc="40" dirty="0">
                <a:solidFill>
                  <a:srgbClr val="FFFFFF"/>
                </a:solidFill>
                <a:latin typeface="Aroania"/>
                <a:cs typeface="Aroania"/>
              </a:rPr>
              <a:t>, formado </a:t>
            </a:r>
            <a:r>
              <a:rPr sz="3950" spc="-70" dirty="0">
                <a:solidFill>
                  <a:srgbClr val="FFFFFF"/>
                </a:solidFill>
                <a:latin typeface="Aroania"/>
                <a:cs typeface="Aroania"/>
              </a:rPr>
              <a:t>por </a:t>
            </a:r>
            <a:r>
              <a:rPr sz="3950" spc="-100" dirty="0">
                <a:solidFill>
                  <a:srgbClr val="FFFFFF"/>
                </a:solidFill>
                <a:latin typeface="Aroania"/>
                <a:cs typeface="Aroania"/>
              </a:rPr>
              <a:t>redes </a:t>
            </a:r>
            <a:r>
              <a:rPr sz="3950" spc="5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-70" dirty="0">
                <a:solidFill>
                  <a:srgbClr val="FFFFFF"/>
                </a:solidFill>
                <a:latin typeface="Aroania"/>
                <a:cs typeface="Aroania"/>
              </a:rPr>
              <a:t>conceptos </a:t>
            </a:r>
            <a:r>
              <a:rPr sz="3950" spc="-105" dirty="0">
                <a:solidFill>
                  <a:srgbClr val="FFFFFF"/>
                </a:solidFill>
                <a:latin typeface="Aroania"/>
                <a:cs typeface="Aroania"/>
              </a:rPr>
              <a:t>(</a:t>
            </a:r>
            <a:r>
              <a:rPr sz="3950" spc="-95" dirty="0">
                <a:solidFill>
                  <a:srgbClr val="FFFFFF"/>
                </a:solidFill>
                <a:latin typeface="Aroania"/>
                <a:cs typeface="Aroania"/>
              </a:rPr>
              <a:t>memoria </a:t>
            </a:r>
            <a:r>
              <a:rPr sz="3950" spc="-105" dirty="0">
                <a:solidFill>
                  <a:srgbClr val="FFFFFF"/>
                </a:solidFill>
                <a:latin typeface="Aroania"/>
                <a:cs typeface="Aroania"/>
              </a:rPr>
              <a:t>semántica)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-95" dirty="0">
                <a:solidFill>
                  <a:srgbClr val="FFFFFF"/>
                </a:solidFill>
                <a:latin typeface="Aroania"/>
                <a:cs typeface="Aroania"/>
              </a:rPr>
              <a:t>eventos </a:t>
            </a:r>
            <a:r>
              <a:rPr sz="3950" spc="-125" dirty="0">
                <a:solidFill>
                  <a:srgbClr val="FFFFFF"/>
                </a:solidFill>
                <a:latin typeface="Aroania"/>
                <a:cs typeface="Aroania"/>
              </a:rPr>
              <a:t>(</a:t>
            </a:r>
            <a:r>
              <a:rPr sz="3950" spc="-95" dirty="0">
                <a:solidFill>
                  <a:srgbClr val="FFFFFF"/>
                </a:solidFill>
                <a:latin typeface="Aroania"/>
                <a:cs typeface="Aroania"/>
              </a:rPr>
              <a:t>memoria </a:t>
            </a:r>
            <a:r>
              <a:rPr sz="3950" spc="-125" dirty="0">
                <a:solidFill>
                  <a:srgbClr val="FFFFFF"/>
                </a:solidFill>
                <a:latin typeface="Aroania"/>
                <a:cs typeface="Aroania"/>
              </a:rPr>
              <a:t>episódica):</a:t>
            </a:r>
            <a:endParaRPr sz="395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850" dirty="0">
              <a:latin typeface="Aroania"/>
              <a:cs typeface="Aroania"/>
            </a:endParaRPr>
          </a:p>
          <a:p>
            <a:pPr marL="97790" marR="798195">
              <a:lnSpc>
                <a:spcPts val="4290"/>
              </a:lnSpc>
            </a:pPr>
            <a:r>
              <a:rPr sz="3950" spc="75" dirty="0">
                <a:solidFill>
                  <a:srgbClr val="FFFFFF"/>
                </a:solidFill>
                <a:latin typeface="Aroania"/>
                <a:cs typeface="Aroania"/>
              </a:rPr>
              <a:t>Tiene </a:t>
            </a:r>
            <a:r>
              <a:rPr sz="3950" spc="85" dirty="0">
                <a:solidFill>
                  <a:srgbClr val="FFFFFF"/>
                </a:solidFill>
                <a:latin typeface="Aroania"/>
                <a:cs typeface="Aroania"/>
              </a:rPr>
              <a:t>una </a:t>
            </a:r>
            <a:r>
              <a:rPr sz="3950" spc="35" dirty="0">
                <a:solidFill>
                  <a:srgbClr val="FFFFFF"/>
                </a:solidFill>
                <a:latin typeface="Aroania"/>
                <a:cs typeface="Aroania"/>
              </a:rPr>
              <a:t>función </a:t>
            </a:r>
            <a:r>
              <a:rPr sz="3950" spc="40" dirty="0">
                <a:solidFill>
                  <a:srgbClr val="FFFFFF"/>
                </a:solidFill>
                <a:latin typeface="Aroania"/>
                <a:cs typeface="Aroania"/>
              </a:rPr>
              <a:t>predictiva </a:t>
            </a:r>
            <a:r>
              <a:rPr sz="3950" spc="95" dirty="0">
                <a:solidFill>
                  <a:srgbClr val="FFFFFF"/>
                </a:solidFill>
                <a:latin typeface="Aroania"/>
                <a:cs typeface="Aroania"/>
              </a:rPr>
              <a:t>e </a:t>
            </a:r>
            <a:r>
              <a:rPr sz="3950" spc="20" dirty="0">
                <a:solidFill>
                  <a:srgbClr val="FFFFFF"/>
                </a:solidFill>
                <a:latin typeface="Aroania"/>
                <a:cs typeface="Aroania"/>
              </a:rPr>
              <a:t>interpretativa </a:t>
            </a:r>
            <a:r>
              <a:rPr sz="3950" spc="9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950" spc="-15" dirty="0">
                <a:solidFill>
                  <a:srgbClr val="FFFFFF"/>
                </a:solidFill>
                <a:latin typeface="Aroania"/>
                <a:cs typeface="Aroania"/>
              </a:rPr>
              <a:t>la realidad,</a:t>
            </a:r>
            <a:endParaRPr sz="3950" dirty="0">
              <a:latin typeface="Aroania"/>
              <a:cs typeface="Aroania"/>
            </a:endParaRPr>
          </a:p>
          <a:p>
            <a:pPr marL="662940" indent="-565785">
              <a:lnSpc>
                <a:spcPct val="100000"/>
              </a:lnSpc>
              <a:spcBef>
                <a:spcPts val="1785"/>
              </a:spcBef>
              <a:buFont typeface="Wingdings"/>
              <a:buChar char=""/>
              <a:tabLst>
                <a:tab pos="663575" algn="l"/>
              </a:tabLst>
            </a:pPr>
            <a:r>
              <a:rPr sz="3950" spc="-210" dirty="0">
                <a:solidFill>
                  <a:srgbClr val="FFFFFF"/>
                </a:solidFill>
                <a:latin typeface="Aroania"/>
                <a:cs typeface="Aroania"/>
              </a:rPr>
              <a:t>le </a:t>
            </a:r>
            <a:r>
              <a:rPr sz="3950" spc="114" dirty="0">
                <a:solidFill>
                  <a:srgbClr val="FFFFFF"/>
                </a:solidFill>
                <a:latin typeface="Aroania"/>
                <a:cs typeface="Aroania"/>
              </a:rPr>
              <a:t>permite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formular </a:t>
            </a:r>
            <a:r>
              <a:rPr sz="3950" spc="-210" dirty="0">
                <a:solidFill>
                  <a:srgbClr val="FFFFFF"/>
                </a:solidFill>
                <a:latin typeface="Aroania"/>
                <a:cs typeface="Aroania"/>
              </a:rPr>
              <a:t>expectativas </a:t>
            </a:r>
            <a:r>
              <a:rPr sz="3950" spc="30" dirty="0">
                <a:solidFill>
                  <a:srgbClr val="FFFFFF"/>
                </a:solidFill>
                <a:latin typeface="Aroania"/>
                <a:cs typeface="Aroania"/>
              </a:rPr>
              <a:t>y</a:t>
            </a:r>
            <a:endParaRPr sz="3950" dirty="0">
              <a:latin typeface="Aroania"/>
              <a:cs typeface="Aroania"/>
            </a:endParaRPr>
          </a:p>
          <a:p>
            <a:pPr marL="662940" indent="-565785">
              <a:lnSpc>
                <a:spcPct val="100000"/>
              </a:lnSpc>
              <a:spcBef>
                <a:spcPts val="1945"/>
              </a:spcBef>
              <a:buFont typeface="Wingdings"/>
              <a:buChar char=""/>
              <a:tabLst>
                <a:tab pos="663575" algn="l"/>
              </a:tabLst>
            </a:pPr>
            <a:r>
              <a:rPr sz="3950" spc="-5" dirty="0">
                <a:solidFill>
                  <a:srgbClr val="FFFFFF"/>
                </a:solidFill>
                <a:latin typeface="Aroania"/>
                <a:cs typeface="Aroania"/>
              </a:rPr>
              <a:t>generar inferencias</a:t>
            </a:r>
            <a:endParaRPr sz="3950" dirty="0">
              <a:latin typeface="Aroania"/>
              <a:cs typeface="Aroan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36870" y="1047088"/>
            <a:ext cx="9224849" cy="92418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616075"/>
            <a:ext cx="8736330" cy="93176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810" algn="ctr">
              <a:lnSpc>
                <a:spcPct val="100899"/>
              </a:lnSpc>
              <a:spcBef>
                <a:spcPts val="85"/>
              </a:spcBef>
            </a:pPr>
            <a:r>
              <a:rPr sz="3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que </a:t>
            </a:r>
            <a:r>
              <a:rPr sz="36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sz="36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sujeto </a:t>
            </a:r>
            <a:r>
              <a:rPr sz="3600" spc="-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es </a:t>
            </a:r>
            <a:r>
              <a:rPr sz="3600" spc="-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capaz de 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</a:t>
            </a:r>
            <a:r>
              <a:rPr sz="360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sz="3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 </a:t>
            </a:r>
            <a:r>
              <a:rPr sz="3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sólo </a:t>
            </a:r>
            <a:r>
              <a:rPr sz="3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las </a:t>
            </a:r>
            <a:r>
              <a:rPr sz="3600" spc="-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subjetivas </a:t>
            </a:r>
            <a:r>
              <a:rPr sz="360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(biológicas, </a:t>
            </a:r>
            <a:r>
              <a:rPr sz="3600" spc="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36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personalidad, </a:t>
            </a:r>
            <a:r>
              <a:rPr sz="3600" spc="4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36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llamado </a:t>
            </a:r>
            <a:r>
              <a:rPr sz="360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Cociente </a:t>
            </a:r>
            <a:r>
              <a:rPr sz="360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Intelectual...) </a:t>
            </a:r>
            <a:r>
              <a:rPr sz="36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sino que </a:t>
            </a:r>
            <a:r>
              <a:rPr sz="36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</a:t>
            </a:r>
            <a:r>
              <a:rPr sz="36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 en </a:t>
            </a:r>
            <a:r>
              <a:rPr sz="3600" spc="-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 </a:t>
            </a:r>
            <a:r>
              <a:rPr sz="3600" spc="-5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 </a:t>
            </a:r>
            <a:r>
              <a:rPr sz="3600" spc="-1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sz="3600" spc="-3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de </a:t>
            </a:r>
            <a:r>
              <a:rPr sz="3600" spc="-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3600" spc="-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interacciones </a:t>
            </a:r>
            <a:r>
              <a:rPr sz="3600" spc="-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vividas </a:t>
            </a:r>
            <a:r>
              <a:rPr sz="3600" spc="-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los </a:t>
            </a:r>
            <a:r>
              <a:rPr sz="3600" spc="-5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contextos </a:t>
            </a:r>
            <a:r>
              <a:rPr sz="36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que </a:t>
            </a:r>
            <a:r>
              <a:rPr sz="3600" spc="-11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 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3600" spc="-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familia, escuela</a:t>
            </a:r>
            <a:r>
              <a:rPr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360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</a:t>
            </a:r>
            <a:r>
              <a:rPr sz="3600" spc="-11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extraescolares...</a:t>
            </a:r>
            <a:r>
              <a:rPr sz="3600" spc="2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 </a:t>
            </a:r>
            <a:r>
              <a:rPr sz="3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36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influencias </a:t>
            </a:r>
            <a:r>
              <a:rPr sz="3600" spc="-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ejercidas </a:t>
            </a:r>
            <a:r>
              <a:rPr sz="36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el </a:t>
            </a:r>
            <a:r>
              <a:rPr sz="3600" spc="-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 </a:t>
            </a:r>
            <a:r>
              <a:rPr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amplio 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360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sociedad, </a:t>
            </a:r>
            <a:r>
              <a:rPr sz="3600" spc="-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instituciones, </a:t>
            </a:r>
            <a:r>
              <a:rPr sz="360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políticas</a:t>
            </a:r>
            <a:r>
              <a:rPr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360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ideologías </a:t>
            </a:r>
            <a:r>
              <a:rPr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dominantes...).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6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4305" marR="144780" algn="ctr">
              <a:lnSpc>
                <a:spcPct val="100000"/>
              </a:lnSpc>
            </a:pPr>
            <a:r>
              <a:rPr sz="2950" spc="-1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95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sz="2950" spc="-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visión sistémica </a:t>
            </a:r>
            <a:r>
              <a:rPr sz="295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295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contextualista </a:t>
            </a:r>
            <a:r>
              <a:rPr sz="295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 </a:t>
            </a:r>
            <a:r>
              <a:rPr sz="2950" spc="-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contribuido </a:t>
            </a:r>
            <a:r>
              <a:rPr sz="295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295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teorías </a:t>
            </a:r>
            <a:r>
              <a:rPr sz="295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sistémicas </a:t>
            </a:r>
            <a:r>
              <a:rPr sz="2950" spc="-1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(Von </a:t>
            </a:r>
            <a:r>
              <a:rPr sz="2950" spc="-1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Bertalanffy), </a:t>
            </a:r>
            <a:r>
              <a:rPr sz="295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95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ecología </a:t>
            </a:r>
            <a:r>
              <a:rPr sz="2950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sz="295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sz="295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humano </a:t>
            </a:r>
            <a:r>
              <a:rPr sz="2950" spc="-1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(Bronfenbrenner), </a:t>
            </a:r>
            <a:r>
              <a:rPr sz="295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95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epistemología </a:t>
            </a:r>
            <a:r>
              <a:rPr sz="295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sz="295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complejidad </a:t>
            </a:r>
            <a:r>
              <a:rPr sz="2950" spc="-1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(Morin, </a:t>
            </a:r>
            <a:r>
              <a:rPr sz="2950" spc="-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Bateson, </a:t>
            </a:r>
            <a:r>
              <a:rPr sz="2950" spc="-1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Varela, </a:t>
            </a:r>
            <a:r>
              <a:rPr sz="295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von </a:t>
            </a:r>
            <a:r>
              <a:rPr sz="2950" spc="-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Foester).</a:t>
            </a:r>
            <a:endParaRPr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9116" y="665393"/>
            <a:ext cx="11387534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229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4450" spc="-260" dirty="0">
                <a:latin typeface="Arial" panose="020B0604020202020204" pitchFamily="34" charset="0"/>
                <a:cs typeface="Arial" panose="020B0604020202020204" pitchFamily="34" charset="0"/>
              </a:rPr>
              <a:t>TEORÍA </a:t>
            </a:r>
            <a:r>
              <a:rPr sz="4450" spc="-100" dirty="0">
                <a:latin typeface="Arial" panose="020B0604020202020204" pitchFamily="34" charset="0"/>
                <a:cs typeface="Arial" panose="020B0604020202020204" pitchFamily="34" charset="0"/>
              </a:rPr>
              <a:t>SISTÉMICO-ECOLÓGICA</a:t>
            </a:r>
            <a:endParaRPr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33455" y="1721151"/>
            <a:ext cx="9224661" cy="9243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73340" y="247374"/>
            <a:ext cx="12437110" cy="10814050"/>
            <a:chOff x="7371503" y="247374"/>
            <a:chExt cx="12437110" cy="10814050"/>
          </a:xfrm>
        </p:grpSpPr>
        <p:sp>
          <p:nvSpPr>
            <p:cNvPr id="3" name="object 3"/>
            <p:cNvSpPr/>
            <p:nvPr/>
          </p:nvSpPr>
          <p:spPr>
            <a:xfrm>
              <a:off x="7371503" y="6594040"/>
              <a:ext cx="6701366" cy="44671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06930" y="3177913"/>
              <a:ext cx="6701366" cy="4650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1503" y="247374"/>
              <a:ext cx="6701366" cy="44605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3771" y="768847"/>
            <a:ext cx="6717732" cy="95058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5295" marR="448945" algn="ctr">
              <a:lnSpc>
                <a:spcPct val="100000"/>
              </a:lnSpc>
              <a:spcBef>
                <a:spcPts val="105"/>
              </a:spcBef>
            </a:pPr>
            <a:r>
              <a:rPr sz="3800" spc="-80" dirty="0">
                <a:solidFill>
                  <a:srgbClr val="FFFFFF"/>
                </a:solidFill>
                <a:latin typeface="Aroania"/>
                <a:cs typeface="Aroania"/>
              </a:rPr>
              <a:t>La evolución </a:t>
            </a:r>
            <a:r>
              <a:rPr sz="3800" spc="5" dirty="0">
                <a:solidFill>
                  <a:srgbClr val="FFFFFF"/>
                </a:solidFill>
                <a:latin typeface="Aroania"/>
                <a:cs typeface="Aroania"/>
              </a:rPr>
              <a:t>del </a:t>
            </a:r>
            <a:r>
              <a:rPr sz="3800" spc="-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800" spc="30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800" spc="-25" dirty="0">
                <a:solidFill>
                  <a:srgbClr val="FFFFFF"/>
                </a:solidFill>
                <a:latin typeface="Aroania"/>
                <a:cs typeface="Aroania"/>
              </a:rPr>
              <a:t>sitúa</a:t>
            </a:r>
            <a:r>
              <a:rPr sz="3800" spc="-15" dirty="0">
                <a:solidFill>
                  <a:srgbClr val="FFFFFF"/>
                </a:solidFill>
                <a:latin typeface="Aroania"/>
                <a:cs typeface="Aroania"/>
              </a:rPr>
              <a:t>, pues, </a:t>
            </a:r>
            <a:r>
              <a:rPr sz="3800" spc="-40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380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800" spc="-60" dirty="0">
                <a:solidFill>
                  <a:srgbClr val="FFFFFF"/>
                </a:solidFill>
                <a:latin typeface="Aroania"/>
                <a:cs typeface="Aroania"/>
              </a:rPr>
              <a:t>contextos </a:t>
            </a:r>
            <a:r>
              <a:rPr sz="3800" spc="45" dirty="0">
                <a:solidFill>
                  <a:srgbClr val="FFFFFF"/>
                </a:solidFill>
                <a:latin typeface="Aroania"/>
                <a:cs typeface="Aroania"/>
              </a:rPr>
              <a:t>del </a:t>
            </a:r>
            <a:r>
              <a:rPr sz="3800" spc="-120" dirty="0">
                <a:solidFill>
                  <a:srgbClr val="FFFFFF"/>
                </a:solidFill>
                <a:latin typeface="Aroania"/>
                <a:cs typeface="Aroania"/>
              </a:rPr>
              <a:t>crecimiento:</a:t>
            </a:r>
            <a:endParaRPr sz="3800" dirty="0">
              <a:latin typeface="Aroania"/>
              <a:cs typeface="Aroania"/>
            </a:endParaRPr>
          </a:p>
          <a:p>
            <a:pPr marL="12700" marR="5080" indent="-1270" algn="ctr">
              <a:lnSpc>
                <a:spcPts val="4770"/>
              </a:lnSpc>
              <a:spcBef>
                <a:spcPts val="105"/>
              </a:spcBef>
            </a:pPr>
            <a:r>
              <a:rPr sz="3800" spc="20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3800" spc="3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3800" spc="-55" dirty="0">
                <a:solidFill>
                  <a:srgbClr val="FFFFFF"/>
                </a:solidFill>
                <a:latin typeface="Aroania"/>
                <a:cs typeface="Aroania"/>
              </a:rPr>
              <a:t>posible </a:t>
            </a:r>
            <a:r>
              <a:rPr sz="3800" spc="-95" dirty="0">
                <a:solidFill>
                  <a:srgbClr val="FFFFFF"/>
                </a:solidFill>
                <a:latin typeface="Aroania"/>
                <a:cs typeface="Aroania"/>
              </a:rPr>
              <a:t>separar </a:t>
            </a:r>
            <a:r>
              <a:rPr sz="3800" spc="2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800" spc="-50" dirty="0">
                <a:solidFill>
                  <a:srgbClr val="FFFFFF"/>
                </a:solidFill>
                <a:latin typeface="Aroania"/>
                <a:cs typeface="Aroania"/>
              </a:rPr>
              <a:t>contexto </a:t>
            </a:r>
            <a:r>
              <a:rPr sz="3800" spc="-20" dirty="0">
                <a:solidFill>
                  <a:srgbClr val="FFFFFF"/>
                </a:solidFill>
                <a:latin typeface="Aroania"/>
                <a:cs typeface="Aroania"/>
              </a:rPr>
              <a:t>de las </a:t>
            </a:r>
            <a:r>
              <a:rPr sz="3800" spc="-60" dirty="0">
                <a:solidFill>
                  <a:srgbClr val="FFFFFF"/>
                </a:solidFill>
                <a:latin typeface="Aroania"/>
                <a:cs typeface="Aroania"/>
              </a:rPr>
              <a:t>adquisiciones </a:t>
            </a:r>
            <a:r>
              <a:rPr sz="3800" spc="-2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3800" spc="20" dirty="0" smtClean="0">
                <a:solidFill>
                  <a:srgbClr val="FFFFFF"/>
                </a:solidFill>
                <a:latin typeface="Aroania"/>
                <a:cs typeface="Aroania"/>
              </a:rPr>
              <a:t>el</a:t>
            </a:r>
            <a:r>
              <a:rPr lang="es-PE" sz="3800" spc="20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lang="es-PE" sz="3800" spc="-114" dirty="0" smtClean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800" spc="-120" dirty="0" smtClean="0">
                <a:solidFill>
                  <a:srgbClr val="FFFFFF"/>
                </a:solidFill>
                <a:latin typeface="Aroania"/>
                <a:cs typeface="Aroania"/>
              </a:rPr>
              <a:t>lo </a:t>
            </a:r>
            <a:r>
              <a:rPr sz="3800" spc="-120" dirty="0">
                <a:solidFill>
                  <a:srgbClr val="FFFFFF"/>
                </a:solidFill>
                <a:latin typeface="Aroania"/>
                <a:cs typeface="Aroania"/>
              </a:rPr>
              <a:t>hace </a:t>
            </a:r>
            <a:r>
              <a:rPr sz="3800" spc="-114" dirty="0">
                <a:solidFill>
                  <a:srgbClr val="FFFFFF"/>
                </a:solidFill>
                <a:latin typeface="Aroania"/>
                <a:cs typeface="Aroania"/>
              </a:rPr>
              <a:t>progresivamente.</a:t>
            </a:r>
            <a:endParaRPr sz="380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 dirty="0">
              <a:latin typeface="Aroania"/>
              <a:cs typeface="Aroania"/>
            </a:endParaRPr>
          </a:p>
          <a:p>
            <a:pPr marL="43815" marR="36830" indent="-635" algn="ctr">
              <a:lnSpc>
                <a:spcPct val="100400"/>
              </a:lnSpc>
              <a:spcBef>
                <a:spcPts val="5"/>
              </a:spcBef>
            </a:pPr>
            <a:r>
              <a:rPr sz="3800" spc="-65" dirty="0">
                <a:solidFill>
                  <a:srgbClr val="FFFFFF"/>
                </a:solidFill>
                <a:latin typeface="Aroania"/>
                <a:cs typeface="Aroania"/>
              </a:rPr>
              <a:t>Las </a:t>
            </a:r>
            <a:r>
              <a:rPr sz="3800" spc="-55" dirty="0">
                <a:solidFill>
                  <a:srgbClr val="FFFFFF"/>
                </a:solidFill>
                <a:latin typeface="Aroania"/>
                <a:cs typeface="Aroania"/>
              </a:rPr>
              <a:t>habilidades que </a:t>
            </a:r>
            <a:r>
              <a:rPr sz="3800" spc="2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800" spc="-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800" spc="-70" dirty="0">
                <a:solidFill>
                  <a:srgbClr val="FFFFFF"/>
                </a:solidFill>
                <a:latin typeface="Aroania"/>
                <a:cs typeface="Aroania"/>
              </a:rPr>
              <a:t>adquiere </a:t>
            </a:r>
            <a:r>
              <a:rPr sz="3800" spc="-1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800" b="1" spc="-190" dirty="0">
                <a:solidFill>
                  <a:srgbClr val="FFFFFF"/>
                </a:solidFill>
                <a:latin typeface="Arial"/>
                <a:cs typeface="Arial"/>
              </a:rPr>
              <a:t>distribuyen </a:t>
            </a:r>
            <a:r>
              <a:rPr sz="3800" spc="30" dirty="0">
                <a:solidFill>
                  <a:srgbClr val="FFFFFF"/>
                </a:solidFill>
                <a:latin typeface="Aroania"/>
                <a:cs typeface="Aroania"/>
              </a:rPr>
              <a:t>y se </a:t>
            </a:r>
            <a:r>
              <a:rPr lang="es-PE" sz="3800" b="1" spc="-229" dirty="0" smtClean="0">
                <a:solidFill>
                  <a:srgbClr val="FFFFFF"/>
                </a:solidFill>
                <a:latin typeface="Arial"/>
                <a:cs typeface="Arial"/>
              </a:rPr>
              <a:t>incorporan</a:t>
            </a:r>
            <a:r>
              <a:rPr sz="3800" b="1" spc="-22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3800" spc="45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800" spc="-90" dirty="0">
                <a:solidFill>
                  <a:srgbClr val="FFFFFF"/>
                </a:solidFill>
                <a:latin typeface="Aroania"/>
                <a:cs typeface="Aroania"/>
              </a:rPr>
              <a:t>sistemas de </a:t>
            </a:r>
            <a:r>
              <a:rPr sz="3800" spc="-80" dirty="0">
                <a:solidFill>
                  <a:srgbClr val="FFFFFF"/>
                </a:solidFill>
                <a:latin typeface="Aroania"/>
                <a:cs typeface="Aroania"/>
              </a:rPr>
              <a:t>vida </a:t>
            </a:r>
            <a:r>
              <a:rPr sz="380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800" spc="-110" dirty="0">
                <a:solidFill>
                  <a:srgbClr val="FFFFFF"/>
                </a:solidFill>
                <a:latin typeface="Aroania"/>
                <a:cs typeface="Aroania"/>
              </a:rPr>
              <a:t>crecimiento </a:t>
            </a:r>
            <a:r>
              <a:rPr sz="3800" spc="-15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3800" spc="-75" dirty="0">
                <a:solidFill>
                  <a:srgbClr val="FFFFFF"/>
                </a:solidFill>
                <a:latin typeface="Aroania"/>
                <a:cs typeface="Aroania"/>
              </a:rPr>
              <a:t>sentido de </a:t>
            </a:r>
            <a:r>
              <a:rPr sz="3800" spc="-2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3800" spc="-60" dirty="0">
                <a:solidFill>
                  <a:srgbClr val="FFFFFF"/>
                </a:solidFill>
                <a:latin typeface="Aroania"/>
                <a:cs typeface="Aroania"/>
              </a:rPr>
              <a:t>éstos </a:t>
            </a:r>
            <a:r>
              <a:rPr sz="3800" spc="-90" dirty="0">
                <a:solidFill>
                  <a:srgbClr val="FFFFFF"/>
                </a:solidFill>
                <a:latin typeface="Aroania"/>
                <a:cs typeface="Aroania"/>
              </a:rPr>
              <a:t>proporcionan </a:t>
            </a:r>
            <a:r>
              <a:rPr sz="3800" spc="160" dirty="0">
                <a:solidFill>
                  <a:srgbClr val="FFFFFF"/>
                </a:solidFill>
                <a:latin typeface="Aroania"/>
                <a:cs typeface="Aroania"/>
              </a:rPr>
              <a:t>o </a:t>
            </a:r>
            <a:r>
              <a:rPr sz="3800" spc="-10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3800" spc="-120" dirty="0">
                <a:solidFill>
                  <a:srgbClr val="FFFFFF"/>
                </a:solidFill>
                <a:latin typeface="Aroania"/>
                <a:cs typeface="Aroania"/>
              </a:rPr>
              <a:t>apoyos, </a:t>
            </a:r>
            <a:r>
              <a:rPr sz="3800" spc="-100" dirty="0">
                <a:solidFill>
                  <a:srgbClr val="FFFFFF"/>
                </a:solidFill>
                <a:latin typeface="Aroania"/>
                <a:cs typeface="Aroania"/>
              </a:rPr>
              <a:t>cognitivos, </a:t>
            </a:r>
            <a:r>
              <a:rPr sz="3800" spc="-135" dirty="0">
                <a:solidFill>
                  <a:srgbClr val="FFFFFF"/>
                </a:solidFill>
                <a:latin typeface="Aroania"/>
                <a:cs typeface="Aroania"/>
              </a:rPr>
              <a:t>afectivos </a:t>
            </a:r>
            <a:r>
              <a:rPr sz="380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800" spc="-95" dirty="0">
                <a:solidFill>
                  <a:srgbClr val="FFFFFF"/>
                </a:solidFill>
                <a:latin typeface="Aroania"/>
                <a:cs typeface="Aroania"/>
              </a:rPr>
              <a:t>materiales, </a:t>
            </a:r>
            <a:r>
              <a:rPr sz="3800" spc="-30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3800" spc="-4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800" spc="-105" dirty="0">
                <a:solidFill>
                  <a:srgbClr val="FFFFFF"/>
                </a:solidFill>
                <a:latin typeface="Aroania"/>
                <a:cs typeface="Aroania"/>
              </a:rPr>
              <a:t>retos del </a:t>
            </a:r>
            <a:r>
              <a:rPr sz="3800" spc="-85" dirty="0">
                <a:solidFill>
                  <a:srgbClr val="FFFFFF"/>
                </a:solidFill>
                <a:latin typeface="Aroania"/>
                <a:cs typeface="Aroania"/>
              </a:rPr>
              <a:t>desarrollo del </a:t>
            </a:r>
            <a:r>
              <a:rPr sz="3800" spc="-70" dirty="0">
                <a:solidFill>
                  <a:srgbClr val="FFFFFF"/>
                </a:solidFill>
                <a:latin typeface="Aroania"/>
                <a:cs typeface="Aroania"/>
              </a:rPr>
              <a:t>niño.</a:t>
            </a:r>
            <a:endParaRPr sz="3800" dirty="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71503" y="259154"/>
            <a:ext cx="12437110" cy="10802620"/>
            <a:chOff x="7371503" y="259154"/>
            <a:chExt cx="12437110" cy="10802620"/>
          </a:xfrm>
        </p:grpSpPr>
        <p:sp>
          <p:nvSpPr>
            <p:cNvPr id="3" name="object 3"/>
            <p:cNvSpPr/>
            <p:nvPr/>
          </p:nvSpPr>
          <p:spPr>
            <a:xfrm>
              <a:off x="7371503" y="6594040"/>
              <a:ext cx="6701366" cy="44671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06930" y="3269534"/>
              <a:ext cx="6701366" cy="44671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1503" y="259154"/>
              <a:ext cx="6701366" cy="44383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6260" y="2759075"/>
            <a:ext cx="6142990" cy="4777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99"/>
              </a:lnSpc>
              <a:spcBef>
                <a:spcPts val="95"/>
              </a:spcBef>
            </a:pPr>
            <a:r>
              <a:rPr sz="4450" spc="-105" dirty="0">
                <a:solidFill>
                  <a:srgbClr val="FFFFFF"/>
                </a:solidFill>
                <a:latin typeface="Aroania"/>
                <a:cs typeface="Aroania"/>
              </a:rPr>
              <a:t>Cada </a:t>
            </a:r>
            <a:r>
              <a:rPr sz="4450" spc="-25" dirty="0">
                <a:solidFill>
                  <a:srgbClr val="FFFFFF"/>
                </a:solidFill>
                <a:latin typeface="Aroania"/>
                <a:cs typeface="Aroania"/>
              </a:rPr>
              <a:t>individuo </a:t>
            </a:r>
            <a:r>
              <a:rPr sz="4450" spc="3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4450" spc="4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4450" spc="-65" dirty="0">
                <a:solidFill>
                  <a:srgbClr val="FFFFFF"/>
                </a:solidFill>
                <a:latin typeface="Aroania"/>
                <a:cs typeface="Aroania"/>
              </a:rPr>
              <a:t>conjunto </a:t>
            </a:r>
            <a:r>
              <a:rPr sz="4450" spc="-50" dirty="0">
                <a:solidFill>
                  <a:srgbClr val="FFFFFF"/>
                </a:solidFill>
                <a:latin typeface="Aroania"/>
                <a:cs typeface="Aroania"/>
              </a:rPr>
              <a:t>conectado </a:t>
            </a:r>
            <a:r>
              <a:rPr sz="4450" spc="6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4450" spc="-95" dirty="0">
                <a:solidFill>
                  <a:srgbClr val="FFFFFF"/>
                </a:solidFill>
                <a:latin typeface="Aroania"/>
                <a:cs typeface="Aroania"/>
              </a:rPr>
              <a:t>partes</a:t>
            </a:r>
            <a:r>
              <a:rPr sz="4450" spc="-40" dirty="0">
                <a:solidFill>
                  <a:srgbClr val="FFFFFF"/>
                </a:solidFill>
                <a:latin typeface="Aroania"/>
                <a:cs typeface="Aroania"/>
              </a:rPr>
              <a:t>, </a:t>
            </a:r>
            <a:r>
              <a:rPr sz="4450" spc="5" dirty="0">
                <a:solidFill>
                  <a:srgbClr val="FFFFFF"/>
                </a:solidFill>
                <a:latin typeface="Aroania"/>
                <a:cs typeface="Aroania"/>
              </a:rPr>
              <a:t>cuyo </a:t>
            </a:r>
            <a:r>
              <a:rPr sz="4450" spc="-30" dirty="0">
                <a:solidFill>
                  <a:srgbClr val="FFFFFF"/>
                </a:solidFill>
                <a:latin typeface="Aroania"/>
                <a:cs typeface="Aroania"/>
              </a:rPr>
              <a:t>cambio de </a:t>
            </a:r>
            <a:r>
              <a:rPr sz="4450" spc="-65" dirty="0">
                <a:solidFill>
                  <a:srgbClr val="FFFFFF"/>
                </a:solidFill>
                <a:latin typeface="Aroania"/>
                <a:cs typeface="Aroania"/>
              </a:rPr>
              <a:t>desarrollo </a:t>
            </a:r>
            <a:r>
              <a:rPr sz="4450" spc="-105" dirty="0">
                <a:solidFill>
                  <a:srgbClr val="FFFFFF"/>
                </a:solidFill>
                <a:latin typeface="Aroania"/>
                <a:cs typeface="Aroania"/>
              </a:rPr>
              <a:t>se produce </a:t>
            </a:r>
            <a:r>
              <a:rPr sz="4450" dirty="0">
                <a:solidFill>
                  <a:srgbClr val="FFFFFF"/>
                </a:solidFill>
                <a:latin typeface="Aroania"/>
                <a:cs typeface="Aroania"/>
              </a:rPr>
              <a:t>como un </a:t>
            </a:r>
            <a:r>
              <a:rPr sz="4450" spc="-110" dirty="0">
                <a:solidFill>
                  <a:srgbClr val="FFFFFF"/>
                </a:solidFill>
                <a:latin typeface="Aroania"/>
                <a:cs typeface="Aroania"/>
              </a:rPr>
              <a:t>sistema </a:t>
            </a:r>
            <a:r>
              <a:rPr sz="4450" spc="-50" dirty="0">
                <a:solidFill>
                  <a:srgbClr val="FFFFFF"/>
                </a:solidFill>
                <a:latin typeface="Aroania"/>
                <a:cs typeface="Aroania"/>
              </a:rPr>
              <a:t>entrelazado </a:t>
            </a:r>
            <a:r>
              <a:rPr sz="4450" spc="6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4450" spc="-35" dirty="0">
                <a:solidFill>
                  <a:srgbClr val="FFFFFF"/>
                </a:solidFill>
                <a:latin typeface="Aroania"/>
                <a:cs typeface="Aroania"/>
              </a:rPr>
              <a:t>desarrollo </a:t>
            </a:r>
            <a:r>
              <a:rPr sz="4450" spc="-60" dirty="0">
                <a:solidFill>
                  <a:srgbClr val="FFFFFF"/>
                </a:solidFill>
                <a:latin typeface="Aroania"/>
                <a:cs typeface="Aroania"/>
              </a:rPr>
              <a:t>motor, </a:t>
            </a:r>
            <a:r>
              <a:rPr sz="4450" spc="-90" dirty="0">
                <a:solidFill>
                  <a:srgbClr val="FFFFFF"/>
                </a:solidFill>
                <a:latin typeface="Aroania"/>
                <a:cs typeface="Aroania"/>
              </a:rPr>
              <a:t>cognitivo, </a:t>
            </a:r>
            <a:r>
              <a:rPr sz="4450" spc="-45" dirty="0">
                <a:solidFill>
                  <a:srgbClr val="FFFFFF"/>
                </a:solidFill>
                <a:latin typeface="Aroania"/>
                <a:cs typeface="Aroania"/>
              </a:rPr>
              <a:t>emocional </a:t>
            </a:r>
            <a:r>
              <a:rPr sz="4450" spc="3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950" spc="-80" dirty="0">
                <a:solidFill>
                  <a:srgbClr val="FFFFFF"/>
                </a:solidFill>
                <a:latin typeface="Aroania"/>
                <a:cs typeface="Aroania"/>
              </a:rPr>
              <a:t>social</a:t>
            </a:r>
            <a:r>
              <a:rPr sz="2950" spc="-80" dirty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2950" dirty="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874885" cy="11308715"/>
          </a:xfrm>
          <a:custGeom>
            <a:avLst/>
            <a:gdLst/>
            <a:ahLst/>
            <a:cxnLst/>
            <a:rect l="l" t="t" r="r" b="b"/>
            <a:pathLst>
              <a:path w="9874885" h="11308715">
                <a:moveTo>
                  <a:pt x="0" y="11308556"/>
                </a:moveTo>
                <a:lnTo>
                  <a:pt x="9874296" y="11308556"/>
                </a:lnTo>
                <a:lnTo>
                  <a:pt x="987429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874296" y="0"/>
            <a:ext cx="10229850" cy="11308715"/>
            <a:chOff x="9874296" y="0"/>
            <a:chExt cx="10229850" cy="11308715"/>
          </a:xfrm>
        </p:grpSpPr>
        <p:sp>
          <p:nvSpPr>
            <p:cNvPr id="4" name="object 4"/>
            <p:cNvSpPr/>
            <p:nvPr/>
          </p:nvSpPr>
          <p:spPr>
            <a:xfrm>
              <a:off x="9874296" y="0"/>
              <a:ext cx="10229850" cy="11308715"/>
            </a:xfrm>
            <a:custGeom>
              <a:avLst/>
              <a:gdLst/>
              <a:ahLst/>
              <a:cxnLst/>
              <a:rect l="l" t="t" r="r" b="b"/>
              <a:pathLst>
                <a:path w="10229850" h="11308715">
                  <a:moveTo>
                    <a:pt x="0" y="0"/>
                  </a:moveTo>
                  <a:lnTo>
                    <a:pt x="0" y="11308556"/>
                  </a:lnTo>
                  <a:lnTo>
                    <a:pt x="10229803" y="11308556"/>
                  </a:lnTo>
                  <a:lnTo>
                    <a:pt x="10229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92683" y="857357"/>
              <a:ext cx="10211416" cy="95938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18536" y="4331461"/>
            <a:ext cx="7155180" cy="3464282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065" marR="5080" indent="-635" algn="ctr">
              <a:lnSpc>
                <a:spcPct val="80100"/>
              </a:lnSpc>
              <a:spcBef>
                <a:spcPts val="1670"/>
              </a:spcBef>
            </a:pPr>
            <a:r>
              <a:rPr sz="6600" spc="-65" dirty="0">
                <a:solidFill>
                  <a:srgbClr val="FFFFFF"/>
                </a:solidFill>
                <a:latin typeface="Aroania"/>
                <a:cs typeface="Aroania"/>
              </a:rPr>
              <a:t>La inteligencia </a:t>
            </a:r>
            <a:r>
              <a:rPr sz="6600" spc="9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6600" spc="4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6600" spc="-25" dirty="0">
                <a:solidFill>
                  <a:srgbClr val="FFFFFF"/>
                </a:solidFill>
                <a:latin typeface="Aroania"/>
                <a:cs typeface="Aroania"/>
              </a:rPr>
              <a:t>unitaria </a:t>
            </a:r>
            <a:r>
              <a:rPr sz="6600" spc="4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6600" spc="-15" dirty="0">
                <a:solidFill>
                  <a:srgbClr val="FFFFFF"/>
                </a:solidFill>
                <a:latin typeface="Aroania"/>
                <a:cs typeface="Aroania"/>
              </a:rPr>
              <a:t>m</a:t>
            </a:r>
            <a:r>
              <a:rPr sz="6600" spc="-15" dirty="0">
                <a:solidFill>
                  <a:schemeClr val="bg1"/>
                </a:solidFill>
                <a:latin typeface="Aroania"/>
                <a:cs typeface="Aroania"/>
              </a:rPr>
              <a:t>onolítica, sino </a:t>
            </a:r>
            <a:r>
              <a:rPr sz="6600" spc="15" dirty="0">
                <a:solidFill>
                  <a:schemeClr val="bg1"/>
                </a:solidFill>
                <a:latin typeface="Aroania"/>
                <a:cs typeface="Aroania"/>
              </a:rPr>
              <a:t>multifacética</a:t>
            </a:r>
            <a:endParaRPr sz="6600" dirty="0">
              <a:solidFill>
                <a:schemeClr val="bg1"/>
              </a:solidFill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07353"/>
            <a:ext cx="20104100" cy="3501390"/>
          </a:xfrm>
          <a:custGeom>
            <a:avLst/>
            <a:gdLst/>
            <a:ahLst/>
            <a:cxnLst/>
            <a:rect l="l" t="t" r="r" b="b"/>
            <a:pathLst>
              <a:path w="20104100" h="3501390">
                <a:moveTo>
                  <a:pt x="20104099" y="0"/>
                </a:moveTo>
                <a:lnTo>
                  <a:pt x="0" y="0"/>
                </a:lnTo>
                <a:lnTo>
                  <a:pt x="0" y="3501202"/>
                </a:lnTo>
                <a:lnTo>
                  <a:pt x="20104099" y="350120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0393" y="0"/>
            <a:ext cx="2020880" cy="20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698" y="301038"/>
            <a:ext cx="17490252" cy="10706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3917" y="6972637"/>
            <a:ext cx="13657580" cy="3282950"/>
          </a:xfrm>
          <a:prstGeom prst="rect">
            <a:avLst/>
          </a:prstGeom>
        </p:spPr>
        <p:txBody>
          <a:bodyPr vert="horz" wrap="square" lIns="0" tIns="306705" rIns="0" bIns="0" rtlCol="0">
            <a:spAutoFit/>
          </a:bodyPr>
          <a:lstStyle/>
          <a:p>
            <a:pPr marL="12700" marR="352425">
              <a:lnSpc>
                <a:spcPct val="79900"/>
              </a:lnSpc>
              <a:spcBef>
                <a:spcPts val="2415"/>
              </a:spcBef>
            </a:pPr>
            <a:r>
              <a:rPr sz="9550" spc="-90" dirty="0">
                <a:solidFill>
                  <a:srgbClr val="FFFFFF"/>
                </a:solidFill>
                <a:latin typeface="Verdana"/>
                <a:cs typeface="Verdana"/>
              </a:rPr>
              <a:t>DESDE </a:t>
            </a:r>
            <a:r>
              <a:rPr sz="9550" spc="-405" dirty="0">
                <a:solidFill>
                  <a:srgbClr val="FFFFFF"/>
                </a:solidFill>
                <a:latin typeface="Verdana"/>
                <a:cs typeface="Verdana"/>
              </a:rPr>
              <a:t>ESTAS </a:t>
            </a:r>
            <a:r>
              <a:rPr sz="9550" spc="-195" dirty="0">
                <a:solidFill>
                  <a:srgbClr val="FFFFFF"/>
                </a:solidFill>
                <a:latin typeface="Verdana"/>
                <a:cs typeface="Verdana"/>
              </a:rPr>
              <a:t>PERSPECTIVAS...</a:t>
            </a:r>
            <a:endParaRPr sz="9550">
              <a:latin typeface="Verdana"/>
              <a:cs typeface="Verdana"/>
            </a:endParaRPr>
          </a:p>
          <a:p>
            <a:pPr marL="12700">
              <a:lnSpc>
                <a:spcPts val="5005"/>
              </a:lnSpc>
            </a:pPr>
            <a:r>
              <a:rPr sz="4500" spc="60" dirty="0">
                <a:solidFill>
                  <a:srgbClr val="FFFFFF"/>
                </a:solidFill>
                <a:latin typeface="Aroania"/>
                <a:cs typeface="Aroania"/>
              </a:rPr>
              <a:t>Algunos </a:t>
            </a:r>
            <a:r>
              <a:rPr sz="4500" spc="50" dirty="0">
                <a:solidFill>
                  <a:srgbClr val="FFFFFF"/>
                </a:solidFill>
                <a:latin typeface="Aroania"/>
                <a:cs typeface="Aroania"/>
              </a:rPr>
              <a:t>criterios </a:t>
            </a:r>
            <a:r>
              <a:rPr sz="4500" spc="7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4500" spc="50" dirty="0">
                <a:solidFill>
                  <a:srgbClr val="FFFFFF"/>
                </a:solidFill>
                <a:latin typeface="Aroania"/>
                <a:cs typeface="Aroania"/>
              </a:rPr>
              <a:t>orientación </a:t>
            </a:r>
            <a:r>
              <a:rPr sz="4500" spc="100" dirty="0">
                <a:solidFill>
                  <a:srgbClr val="FFFFFF"/>
                </a:solidFill>
                <a:latin typeface="Aroania"/>
                <a:cs typeface="Aroania"/>
              </a:rPr>
              <a:t>para </a:t>
            </a:r>
            <a:r>
              <a:rPr sz="4500" spc="30" dirty="0">
                <a:solidFill>
                  <a:srgbClr val="FFFFFF"/>
                </a:solidFill>
                <a:latin typeface="Aroania"/>
                <a:cs typeface="Aroania"/>
              </a:rPr>
              <a:t>facilitar el </a:t>
            </a:r>
            <a:r>
              <a:rPr sz="4500" spc="90" dirty="0">
                <a:solidFill>
                  <a:srgbClr val="FFFFFF"/>
                </a:solidFill>
                <a:latin typeface="Aroania"/>
                <a:cs typeface="Aroania"/>
              </a:rPr>
              <a:t>aprendizaje</a:t>
            </a:r>
            <a:endParaRPr sz="450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07353"/>
            <a:ext cx="1565910" cy="616585"/>
          </a:xfrm>
          <a:custGeom>
            <a:avLst/>
            <a:gdLst/>
            <a:ahLst/>
            <a:cxnLst/>
            <a:rect l="l" t="t" r="r" b="b"/>
            <a:pathLst>
              <a:path w="1565910" h="616584">
                <a:moveTo>
                  <a:pt x="0" y="616473"/>
                </a:moveTo>
                <a:lnTo>
                  <a:pt x="1565397" y="616473"/>
                </a:lnTo>
                <a:lnTo>
                  <a:pt x="1565397" y="0"/>
                </a:lnTo>
                <a:lnTo>
                  <a:pt x="0" y="0"/>
                </a:lnTo>
                <a:lnTo>
                  <a:pt x="0" y="616473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07356"/>
            <a:ext cx="20104100" cy="3501390"/>
          </a:xfrm>
          <a:custGeom>
            <a:avLst/>
            <a:gdLst/>
            <a:ahLst/>
            <a:cxnLst/>
            <a:rect l="l" t="t" r="r" b="b"/>
            <a:pathLst>
              <a:path w="20104100" h="3501390">
                <a:moveTo>
                  <a:pt x="20104088" y="0"/>
                </a:moveTo>
                <a:lnTo>
                  <a:pt x="2235530" y="0"/>
                </a:lnTo>
                <a:lnTo>
                  <a:pt x="2235530" y="616470"/>
                </a:lnTo>
                <a:lnTo>
                  <a:pt x="0" y="616470"/>
                </a:lnTo>
                <a:lnTo>
                  <a:pt x="0" y="3501199"/>
                </a:lnTo>
                <a:lnTo>
                  <a:pt x="20104088" y="3501199"/>
                </a:lnTo>
                <a:lnTo>
                  <a:pt x="20104088" y="616470"/>
                </a:lnTo>
                <a:lnTo>
                  <a:pt x="20104088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20393" y="0"/>
            <a:ext cx="2020880" cy="20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5614" y="3141265"/>
            <a:ext cx="13570267" cy="5528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82317" y="7043001"/>
            <a:ext cx="2236533" cy="493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20" dirty="0">
                <a:latin typeface="Aroania"/>
                <a:cs typeface="Aroania"/>
              </a:rPr>
              <a:t>Experiencia</a:t>
            </a:r>
            <a:endParaRPr sz="3100" dirty="0">
              <a:latin typeface="Aroania"/>
              <a:cs typeface="Aroan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3226" y="3595148"/>
            <a:ext cx="3191510" cy="255582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60" dirty="0">
                <a:latin typeface="Aroania"/>
                <a:cs typeface="Aroania"/>
              </a:rPr>
              <a:t>Modelado</a:t>
            </a:r>
            <a:endParaRPr sz="310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</a:pPr>
            <a:endParaRPr sz="400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dirty="0">
              <a:latin typeface="Aroania"/>
              <a:cs typeface="Aroania"/>
            </a:endParaRPr>
          </a:p>
          <a:p>
            <a:pPr marL="347345">
              <a:lnSpc>
                <a:spcPct val="100000"/>
              </a:lnSpc>
            </a:pPr>
            <a:endParaRPr lang="es-PE" sz="3100" spc="10" dirty="0">
              <a:latin typeface="Aroania"/>
              <a:cs typeface="Aroania"/>
            </a:endParaRPr>
          </a:p>
          <a:p>
            <a:pPr marL="347345">
              <a:lnSpc>
                <a:spcPct val="100000"/>
              </a:lnSpc>
            </a:pPr>
            <a:r>
              <a:rPr sz="3100" spc="10" dirty="0" smtClean="0">
                <a:latin typeface="Aroania"/>
                <a:cs typeface="Aroania"/>
              </a:rPr>
              <a:t>Red </a:t>
            </a:r>
            <a:r>
              <a:rPr sz="3100" spc="75" dirty="0">
                <a:latin typeface="Aroania"/>
                <a:cs typeface="Aroania"/>
              </a:rPr>
              <a:t>conceptual</a:t>
            </a:r>
            <a:endParaRPr sz="3100" dirty="0">
              <a:latin typeface="Aroania"/>
              <a:cs typeface="Aroan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17599" y="9258880"/>
            <a:ext cx="6869430" cy="63881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457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700" b="1" spc="-275" dirty="0">
                <a:latin typeface="Arial"/>
                <a:cs typeface="Arial"/>
              </a:rPr>
              <a:t>CONOCIMIENTO </a:t>
            </a:r>
            <a:r>
              <a:rPr sz="2700" b="1" spc="-254" dirty="0">
                <a:latin typeface="Arial"/>
                <a:cs typeface="Arial"/>
              </a:rPr>
              <a:t>ESPONTÁNEO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1725" y="2094177"/>
            <a:ext cx="5906135" cy="670560"/>
          </a:xfrm>
          <a:prstGeom prst="rect">
            <a:avLst/>
          </a:prstGeom>
          <a:solidFill>
            <a:srgbClr val="E47AB0"/>
          </a:solidFill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700" spc="35" dirty="0">
                <a:latin typeface="Aroania"/>
                <a:cs typeface="Aroania"/>
              </a:rPr>
              <a:t>Conocimientos </a:t>
            </a:r>
            <a:r>
              <a:rPr sz="2700" spc="30" dirty="0">
                <a:latin typeface="Aroania"/>
                <a:cs typeface="Aroania"/>
              </a:rPr>
              <a:t>estructurados</a:t>
            </a:r>
            <a:endParaRPr sz="2700">
              <a:latin typeface="Aroania"/>
              <a:cs typeface="Aroan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25477" y="3769518"/>
            <a:ext cx="7847965" cy="2639060"/>
          </a:xfrm>
          <a:custGeom>
            <a:avLst/>
            <a:gdLst/>
            <a:ahLst/>
            <a:cxnLst/>
            <a:rect l="l" t="t" r="r" b="b"/>
            <a:pathLst>
              <a:path w="7847965" h="2639060">
                <a:moveTo>
                  <a:pt x="141351" y="141363"/>
                </a:moveTo>
                <a:lnTo>
                  <a:pt x="129578" y="117805"/>
                </a:lnTo>
                <a:lnTo>
                  <a:pt x="70675" y="0"/>
                </a:lnTo>
                <a:lnTo>
                  <a:pt x="0" y="141363"/>
                </a:lnTo>
                <a:lnTo>
                  <a:pt x="47117" y="141363"/>
                </a:lnTo>
                <a:lnTo>
                  <a:pt x="47117" y="2638666"/>
                </a:lnTo>
                <a:lnTo>
                  <a:pt x="94234" y="2638666"/>
                </a:lnTo>
                <a:lnTo>
                  <a:pt x="94234" y="141363"/>
                </a:lnTo>
                <a:lnTo>
                  <a:pt x="141351" y="141363"/>
                </a:lnTo>
                <a:close/>
              </a:path>
              <a:path w="7847965" h="2639060">
                <a:moveTo>
                  <a:pt x="7847927" y="141363"/>
                </a:moveTo>
                <a:lnTo>
                  <a:pt x="7836154" y="117805"/>
                </a:lnTo>
                <a:lnTo>
                  <a:pt x="7777251" y="0"/>
                </a:lnTo>
                <a:lnTo>
                  <a:pt x="7706576" y="141363"/>
                </a:lnTo>
                <a:lnTo>
                  <a:pt x="7753693" y="141363"/>
                </a:lnTo>
                <a:lnTo>
                  <a:pt x="7753693" y="2638666"/>
                </a:lnTo>
                <a:lnTo>
                  <a:pt x="7800810" y="2638666"/>
                </a:lnTo>
                <a:lnTo>
                  <a:pt x="7800810" y="141363"/>
                </a:lnTo>
                <a:lnTo>
                  <a:pt x="7847927" y="1413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3413" y="512519"/>
            <a:ext cx="15961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-100" dirty="0">
                <a:latin typeface="Arial" panose="020B0604020202020204" pitchFamily="34" charset="0"/>
                <a:cs typeface="Arial" panose="020B0604020202020204" pitchFamily="34" charset="0"/>
              </a:rPr>
              <a:t>OBJETIVO </a:t>
            </a:r>
            <a:r>
              <a:rPr sz="5800" spc="-385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sz="5800" spc="-470" dirty="0">
                <a:latin typeface="Arial" panose="020B0604020202020204" pitchFamily="34" charset="0"/>
                <a:cs typeface="Arial" panose="020B0604020202020204" pitchFamily="34" charset="0"/>
              </a:rPr>
              <a:t>DE LA ENSEÑANZA..</a:t>
            </a:r>
            <a:r>
              <a:rPr sz="5900" spc="-4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91087" y="2518248"/>
            <a:ext cx="670560" cy="5906135"/>
          </a:xfrm>
          <a:custGeom>
            <a:avLst/>
            <a:gdLst/>
            <a:ahLst/>
            <a:cxnLst/>
            <a:rect l="l" t="t" r="r" b="b"/>
            <a:pathLst>
              <a:path w="670559" h="5906134">
                <a:moveTo>
                  <a:pt x="670136" y="0"/>
                </a:moveTo>
                <a:lnTo>
                  <a:pt x="0" y="0"/>
                </a:lnTo>
                <a:lnTo>
                  <a:pt x="0" y="5905579"/>
                </a:lnTo>
                <a:lnTo>
                  <a:pt x="670136" y="5905579"/>
                </a:lnTo>
                <a:lnTo>
                  <a:pt x="670136" y="0"/>
                </a:lnTo>
                <a:close/>
              </a:path>
            </a:pathLst>
          </a:custGeom>
          <a:solidFill>
            <a:srgbClr val="F779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753261" y="3521075"/>
            <a:ext cx="410369" cy="421725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00" spc="30" dirty="0">
                <a:latin typeface="Aroania"/>
                <a:cs typeface="Aroania"/>
              </a:rPr>
              <a:t>Desarrollar los </a:t>
            </a:r>
            <a:r>
              <a:rPr sz="2700" spc="25" dirty="0">
                <a:latin typeface="Aroania"/>
                <a:cs typeface="Aroania"/>
              </a:rPr>
              <a:t>intereses</a:t>
            </a:r>
            <a:endParaRPr sz="2700" dirty="0">
              <a:latin typeface="Aroania"/>
              <a:cs typeface="Aroan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5397" y="2518248"/>
            <a:ext cx="670560" cy="5906135"/>
          </a:xfrm>
          <a:custGeom>
            <a:avLst/>
            <a:gdLst/>
            <a:ahLst/>
            <a:cxnLst/>
            <a:rect l="l" t="t" r="r" b="b"/>
            <a:pathLst>
              <a:path w="670560" h="5906134">
                <a:moveTo>
                  <a:pt x="670136" y="0"/>
                </a:moveTo>
                <a:lnTo>
                  <a:pt x="0" y="0"/>
                </a:lnTo>
                <a:lnTo>
                  <a:pt x="0" y="5905579"/>
                </a:lnTo>
                <a:lnTo>
                  <a:pt x="670136" y="5905579"/>
                </a:lnTo>
                <a:lnTo>
                  <a:pt x="670136" y="0"/>
                </a:lnTo>
                <a:close/>
              </a:path>
            </a:pathLst>
          </a:custGeom>
          <a:solidFill>
            <a:srgbClr val="FAA5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70050" y="3216275"/>
            <a:ext cx="410369" cy="43774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00" spc="70" dirty="0">
                <a:latin typeface="Aroania"/>
                <a:cs typeface="Aroania"/>
              </a:rPr>
              <a:t>Conocimiento metódico</a:t>
            </a:r>
            <a:endParaRPr sz="2700" dirty="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121088"/>
            <a:ext cx="8305800" cy="4523161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1270" algn="ctr">
              <a:lnSpc>
                <a:spcPct val="101699"/>
              </a:lnSpc>
              <a:spcBef>
                <a:spcPts val="15"/>
              </a:spcBef>
            </a:pPr>
            <a:r>
              <a:rPr sz="4750" b="1" spc="-285" dirty="0">
                <a:solidFill>
                  <a:srgbClr val="FFFFFF"/>
                </a:solidFill>
                <a:latin typeface="Verdana"/>
                <a:cs typeface="Verdana"/>
              </a:rPr>
              <a:t>PARTIENDO DE </a:t>
            </a:r>
            <a:r>
              <a:rPr sz="4750" b="1" spc="-105" dirty="0">
                <a:solidFill>
                  <a:srgbClr val="FFFFFF"/>
                </a:solidFill>
                <a:latin typeface="Verdana"/>
                <a:cs typeface="Verdana"/>
              </a:rPr>
              <a:t>LO QUE </a:t>
            </a:r>
            <a:r>
              <a:rPr sz="4750" b="1" spc="-475" dirty="0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sz="4750" b="1" spc="-225" dirty="0">
                <a:solidFill>
                  <a:srgbClr val="FFFFFF"/>
                </a:solidFill>
                <a:latin typeface="Verdana"/>
                <a:cs typeface="Verdana"/>
              </a:rPr>
              <a:t>NIÑO </a:t>
            </a:r>
            <a:r>
              <a:rPr sz="4750" b="1" spc="-229" dirty="0">
                <a:solidFill>
                  <a:srgbClr val="FFFFFF"/>
                </a:solidFill>
                <a:latin typeface="Verdana"/>
                <a:cs typeface="Verdana"/>
              </a:rPr>
              <a:t>SABE </a:t>
            </a:r>
            <a:r>
              <a:rPr sz="4750" b="1" spc="-330" dirty="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sz="4750" b="1" spc="-270" dirty="0">
                <a:solidFill>
                  <a:srgbClr val="FFFFFF"/>
                </a:solidFill>
                <a:latin typeface="Verdana"/>
                <a:cs typeface="Verdana"/>
              </a:rPr>
              <a:t>PIENSA, </a:t>
            </a:r>
            <a:r>
              <a:rPr sz="4750" b="1" spc="-330" dirty="0">
                <a:solidFill>
                  <a:srgbClr val="FFFFFF"/>
                </a:solidFill>
                <a:latin typeface="Verdana"/>
                <a:cs typeface="Verdana"/>
              </a:rPr>
              <a:t>E </a:t>
            </a:r>
            <a:r>
              <a:rPr sz="4750" b="1" spc="-229" dirty="0">
                <a:solidFill>
                  <a:srgbClr val="FFFFFF"/>
                </a:solidFill>
                <a:latin typeface="Verdana"/>
                <a:cs typeface="Verdana"/>
              </a:rPr>
              <a:t>INVOLUCRÁNDOLO </a:t>
            </a:r>
            <a:r>
              <a:rPr sz="4750" b="1" spc="-430" dirty="0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sz="4750" b="1" spc="-229" dirty="0">
                <a:solidFill>
                  <a:srgbClr val="FFFFFF"/>
                </a:solidFill>
                <a:latin typeface="Verdana"/>
                <a:cs typeface="Verdana"/>
              </a:rPr>
              <a:t>PROCESOS </a:t>
            </a:r>
            <a:r>
              <a:rPr sz="4750" b="1" spc="-465" dirty="0">
                <a:solidFill>
                  <a:srgbClr val="FFFFFF"/>
                </a:solidFill>
                <a:latin typeface="Verdana"/>
                <a:cs typeface="Verdana"/>
              </a:rPr>
              <a:t>ACTIVOS </a:t>
            </a:r>
            <a:r>
              <a:rPr sz="4750" b="1" spc="-48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4750" dirty="0">
              <a:latin typeface="Verdana"/>
              <a:cs typeface="Verdana"/>
            </a:endParaRPr>
          </a:p>
          <a:p>
            <a:pPr marL="1078230" marR="1069340" algn="ctr">
              <a:lnSpc>
                <a:spcPts val="5860"/>
              </a:lnSpc>
              <a:spcBef>
                <a:spcPts val="219"/>
              </a:spcBef>
            </a:pPr>
            <a:r>
              <a:rPr sz="4750" b="1" spc="-285" dirty="0">
                <a:solidFill>
                  <a:srgbClr val="FFFFFF"/>
                </a:solidFill>
                <a:latin typeface="Verdana"/>
                <a:cs typeface="Verdana"/>
              </a:rPr>
              <a:t>CONSTRUCCIÓN </a:t>
            </a:r>
            <a:r>
              <a:rPr sz="4750" b="1" spc="-480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4750" b="1" spc="-375" dirty="0">
                <a:solidFill>
                  <a:srgbClr val="FFFFFF"/>
                </a:solidFill>
                <a:latin typeface="Verdana"/>
                <a:cs typeface="Verdana"/>
              </a:rPr>
              <a:t>SIGNIFICADOS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6111875"/>
            <a:ext cx="7962265" cy="448314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ct val="91300"/>
              </a:lnSpc>
              <a:spcBef>
                <a:spcPts val="409"/>
              </a:spcBef>
            </a:pPr>
            <a:r>
              <a:rPr sz="2600" spc="35" dirty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r>
              <a:rPr sz="2600" spc="-20" dirty="0">
                <a:solidFill>
                  <a:srgbClr val="FFFFFF"/>
                </a:solidFill>
                <a:latin typeface="Aroania"/>
                <a:cs typeface="Aroania"/>
              </a:rPr>
              <a:t>Todas las </a:t>
            </a:r>
            <a:r>
              <a:rPr sz="2600" spc="60" dirty="0">
                <a:solidFill>
                  <a:srgbClr val="FFFFFF"/>
                </a:solidFill>
                <a:latin typeface="Aroania"/>
                <a:cs typeface="Aroania"/>
              </a:rPr>
              <a:t>mentes </a:t>
            </a:r>
            <a:r>
              <a:rPr sz="2600" spc="70" dirty="0">
                <a:solidFill>
                  <a:srgbClr val="FFFFFF"/>
                </a:solidFill>
                <a:latin typeface="Aroania"/>
                <a:cs typeface="Aroania"/>
              </a:rPr>
              <a:t>humanas </a:t>
            </a:r>
            <a:r>
              <a:rPr sz="2600" spc="75" dirty="0">
                <a:solidFill>
                  <a:srgbClr val="FFFFFF"/>
                </a:solidFill>
                <a:latin typeface="Aroania"/>
                <a:cs typeface="Aroania"/>
              </a:rPr>
              <a:t>son capaces </a:t>
            </a:r>
            <a:r>
              <a:rPr sz="2600" spc="9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600" spc="45" dirty="0">
                <a:solidFill>
                  <a:srgbClr val="FFFFFF"/>
                </a:solidFill>
                <a:latin typeface="Aroania"/>
                <a:cs typeface="Aroania"/>
              </a:rPr>
              <a:t>poseer </a:t>
            </a:r>
            <a:r>
              <a:rPr sz="2600" spc="65" dirty="0">
                <a:solidFill>
                  <a:srgbClr val="FFFFFF"/>
                </a:solidFill>
                <a:latin typeface="Aroania"/>
                <a:cs typeface="Aroania"/>
              </a:rPr>
              <a:t>ideas de </a:t>
            </a:r>
            <a:r>
              <a:rPr sz="2600" spc="45" dirty="0">
                <a:solidFill>
                  <a:srgbClr val="FFFFFF"/>
                </a:solidFill>
                <a:latin typeface="Aroania"/>
                <a:cs typeface="Aroania"/>
              </a:rPr>
              <a:t>creencias </a:t>
            </a:r>
            <a:r>
              <a:rPr sz="2600" spc="15" dirty="0">
                <a:solidFill>
                  <a:srgbClr val="FFFFFF"/>
                </a:solidFill>
                <a:latin typeface="Aroania"/>
                <a:cs typeface="Aroania"/>
              </a:rPr>
              <a:t>que, </a:t>
            </a:r>
            <a:r>
              <a:rPr sz="2600" spc="65" dirty="0">
                <a:solidFill>
                  <a:srgbClr val="FFFFFF"/>
                </a:solidFill>
                <a:latin typeface="Aroania"/>
                <a:cs typeface="Aroania"/>
              </a:rPr>
              <a:t>mediante la </a:t>
            </a:r>
            <a:r>
              <a:rPr sz="2600" spc="55" dirty="0">
                <a:solidFill>
                  <a:srgbClr val="FFFFFF"/>
                </a:solidFill>
                <a:latin typeface="Aroania"/>
                <a:cs typeface="Aroania"/>
              </a:rPr>
              <a:t>discusión </a:t>
            </a:r>
            <a:r>
              <a:rPr sz="2600" spc="35" dirty="0">
                <a:solidFill>
                  <a:srgbClr val="FFFFFF"/>
                </a:solidFill>
                <a:latin typeface="Aroania"/>
                <a:cs typeface="Aroania"/>
              </a:rPr>
              <a:t>y la interacción, </a:t>
            </a:r>
            <a:r>
              <a:rPr sz="2600" spc="75" dirty="0">
                <a:solidFill>
                  <a:srgbClr val="FFFFFF"/>
                </a:solidFill>
                <a:latin typeface="Aroania"/>
                <a:cs typeface="Aroania"/>
              </a:rPr>
              <a:t>pueden </a:t>
            </a:r>
            <a:r>
              <a:rPr sz="2600" spc="45" dirty="0">
                <a:solidFill>
                  <a:srgbClr val="FFFFFF"/>
                </a:solidFill>
                <a:latin typeface="Aroania"/>
                <a:cs typeface="Aroania"/>
              </a:rPr>
              <a:t>dirigirse </a:t>
            </a:r>
            <a:r>
              <a:rPr sz="2600" spc="20" dirty="0">
                <a:solidFill>
                  <a:srgbClr val="FFFFFF"/>
                </a:solidFill>
                <a:latin typeface="Aroania"/>
                <a:cs typeface="Aroania"/>
              </a:rPr>
              <a:t>hacia </a:t>
            </a:r>
            <a:r>
              <a:rPr sz="2600" spc="85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2600" spc="80" dirty="0">
                <a:solidFill>
                  <a:srgbClr val="FFFFFF"/>
                </a:solidFill>
                <a:latin typeface="Aroania"/>
                <a:cs typeface="Aroania"/>
              </a:rPr>
              <a:t>marco </a:t>
            </a:r>
            <a:r>
              <a:rPr sz="2600" spc="9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600" spc="35" dirty="0">
                <a:solidFill>
                  <a:srgbClr val="FFFFFF"/>
                </a:solidFill>
                <a:latin typeface="Aroania"/>
                <a:cs typeface="Aroania"/>
              </a:rPr>
              <a:t>referencia </a:t>
            </a:r>
            <a:r>
              <a:rPr sz="2600" spc="50" dirty="0">
                <a:solidFill>
                  <a:srgbClr val="FFFFFF"/>
                </a:solidFill>
                <a:latin typeface="Aroania"/>
                <a:cs typeface="Aroania"/>
              </a:rPr>
              <a:t>común. </a:t>
            </a:r>
            <a:r>
              <a:rPr sz="2600" spc="-20" dirty="0">
                <a:solidFill>
                  <a:srgbClr val="FFFFFF"/>
                </a:solidFill>
                <a:latin typeface="Aroania"/>
                <a:cs typeface="Aroania"/>
              </a:rPr>
              <a:t>Tanto el </a:t>
            </a:r>
            <a:r>
              <a:rPr sz="2600" spc="90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2600" spc="60" dirty="0">
                <a:solidFill>
                  <a:srgbClr val="FFFFFF"/>
                </a:solidFill>
                <a:latin typeface="Aroania"/>
                <a:cs typeface="Aroania"/>
              </a:rPr>
              <a:t>como el </a:t>
            </a:r>
            <a:r>
              <a:rPr sz="2600" spc="70" dirty="0">
                <a:solidFill>
                  <a:srgbClr val="FFFFFF"/>
                </a:solidFill>
                <a:latin typeface="Aroania"/>
                <a:cs typeface="Aroania"/>
              </a:rPr>
              <a:t>adulto </a:t>
            </a:r>
            <a:r>
              <a:rPr sz="2600" spc="80" dirty="0">
                <a:solidFill>
                  <a:srgbClr val="FFFFFF"/>
                </a:solidFill>
                <a:latin typeface="Aroania"/>
                <a:cs typeface="Aroania"/>
              </a:rPr>
              <a:t>tienen </a:t>
            </a:r>
            <a:r>
              <a:rPr sz="2600" spc="75" dirty="0">
                <a:solidFill>
                  <a:srgbClr val="FFFFFF"/>
                </a:solidFill>
                <a:latin typeface="Aroania"/>
                <a:cs typeface="Aroania"/>
              </a:rPr>
              <a:t>su prop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io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punto de </a:t>
            </a:r>
            <a:r>
              <a:rPr sz="2600" spc="20" dirty="0">
                <a:solidFill>
                  <a:schemeClr val="bg1"/>
                </a:solidFill>
                <a:latin typeface="Aroania"/>
                <a:cs typeface="Aroania"/>
              </a:rPr>
              <a:t>vista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y </a:t>
            </a:r>
            <a:r>
              <a:rPr sz="2600" spc="65" dirty="0">
                <a:solidFill>
                  <a:schemeClr val="bg1"/>
                </a:solidFill>
                <a:latin typeface="Aroania"/>
                <a:cs typeface="Aroania"/>
              </a:rPr>
              <a:t>cada uno </a:t>
            </a:r>
            <a:r>
              <a:rPr sz="2600" spc="30" dirty="0">
                <a:solidFill>
                  <a:schemeClr val="bg1"/>
                </a:solidFill>
                <a:latin typeface="Aroania"/>
                <a:cs typeface="Aroania"/>
              </a:rPr>
              <a:t>es </a:t>
            </a:r>
            <a:r>
              <a:rPr sz="2600" spc="65" dirty="0">
                <a:solidFill>
                  <a:schemeClr val="bg1"/>
                </a:solidFill>
                <a:latin typeface="Aroania"/>
                <a:cs typeface="Aroania"/>
              </a:rPr>
              <a:t>estimulado </a:t>
            </a:r>
            <a:r>
              <a:rPr sz="2600" spc="60" dirty="0">
                <a:solidFill>
                  <a:schemeClr val="bg1"/>
                </a:solidFill>
                <a:latin typeface="Aroania"/>
                <a:cs typeface="Aroania"/>
              </a:rPr>
              <a:t>a </a:t>
            </a:r>
            <a:r>
              <a:rPr sz="2600" spc="55" dirty="0">
                <a:solidFill>
                  <a:schemeClr val="bg1"/>
                </a:solidFill>
                <a:latin typeface="Aroania"/>
                <a:cs typeface="Aroania"/>
              </a:rPr>
              <a:t>reconocer </a:t>
            </a:r>
            <a:r>
              <a:rPr sz="2600" spc="85" dirty="0">
                <a:solidFill>
                  <a:schemeClr val="bg1"/>
                </a:solidFill>
                <a:latin typeface="Aroania"/>
                <a:cs typeface="Aroania"/>
              </a:rPr>
              <a:t>el del </a:t>
            </a:r>
            <a:r>
              <a:rPr sz="2600" spc="50" dirty="0">
                <a:solidFill>
                  <a:schemeClr val="bg1"/>
                </a:solidFill>
                <a:latin typeface="Aroania"/>
                <a:cs typeface="Aroania"/>
              </a:rPr>
              <a:t>otro, 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aunque </a:t>
            </a:r>
            <a:r>
              <a:rPr sz="2600" spc="60" dirty="0">
                <a:solidFill>
                  <a:schemeClr val="bg1"/>
                </a:solidFill>
                <a:latin typeface="Aroania"/>
                <a:cs typeface="Aroania"/>
              </a:rPr>
              <a:t>las </a:t>
            </a:r>
            <a:r>
              <a:rPr sz="2600" spc="80" dirty="0">
                <a:solidFill>
                  <a:schemeClr val="bg1"/>
                </a:solidFill>
                <a:latin typeface="Aroania"/>
                <a:cs typeface="Aroania"/>
              </a:rPr>
              <a:t>dos </a:t>
            </a:r>
            <a:r>
              <a:rPr sz="2600" spc="100" dirty="0">
                <a:solidFill>
                  <a:schemeClr val="bg1"/>
                </a:solidFill>
                <a:latin typeface="Aroania"/>
                <a:cs typeface="Aroania"/>
              </a:rPr>
              <a:t>formas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de </a:t>
            </a:r>
            <a:r>
              <a:rPr sz="2600" spc="30" dirty="0">
                <a:solidFill>
                  <a:schemeClr val="bg1"/>
                </a:solidFill>
                <a:latin typeface="Aroania"/>
                <a:cs typeface="Aroania"/>
              </a:rPr>
              <a:t>ver </a:t>
            </a:r>
            <a:r>
              <a:rPr sz="2600" spc="10" dirty="0">
                <a:solidFill>
                  <a:schemeClr val="bg1"/>
                </a:solidFill>
                <a:latin typeface="Aroania"/>
                <a:cs typeface="Aroania"/>
              </a:rPr>
              <a:t>sean </a:t>
            </a:r>
            <a:r>
              <a:rPr sz="2600" spc="50" dirty="0">
                <a:solidFill>
                  <a:schemeClr val="bg1"/>
                </a:solidFill>
                <a:latin typeface="Aroania"/>
                <a:cs typeface="Aroania"/>
              </a:rPr>
              <a:t>discordantes</a:t>
            </a:r>
            <a:r>
              <a:rPr sz="1950" spc="50" dirty="0">
                <a:solidFill>
                  <a:schemeClr val="bg1"/>
                </a:solidFill>
                <a:latin typeface="Aroania"/>
                <a:cs typeface="Aroania"/>
              </a:rPr>
              <a:t>. </a:t>
            </a:r>
            <a:r>
              <a:rPr sz="2600" spc="100" dirty="0">
                <a:solidFill>
                  <a:schemeClr val="bg1"/>
                </a:solidFill>
                <a:latin typeface="Aroania"/>
                <a:cs typeface="Aroania"/>
              </a:rPr>
              <a:t>[...] </a:t>
            </a:r>
            <a:r>
              <a:rPr sz="2600" spc="-100" dirty="0">
                <a:solidFill>
                  <a:schemeClr val="bg1"/>
                </a:solidFill>
                <a:latin typeface="Aroania"/>
                <a:cs typeface="Aroania"/>
              </a:rPr>
              <a:t>El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niño </a:t>
            </a:r>
            <a:r>
              <a:rPr sz="2600" spc="95" dirty="0">
                <a:solidFill>
                  <a:schemeClr val="bg1"/>
                </a:solidFill>
                <a:latin typeface="Aroania"/>
                <a:cs typeface="Aroania"/>
              </a:rPr>
              <a:t>no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es un </a:t>
            </a:r>
            <a:r>
              <a:rPr sz="2600" spc="65" dirty="0">
                <a:solidFill>
                  <a:schemeClr val="bg1"/>
                </a:solidFill>
                <a:latin typeface="Aroania"/>
                <a:cs typeface="Aroania"/>
              </a:rPr>
              <a:t>mero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ignorante, </a:t>
            </a:r>
            <a:r>
              <a:rPr sz="2600" spc="95" dirty="0">
                <a:solidFill>
                  <a:schemeClr val="bg1"/>
                </a:solidFill>
                <a:latin typeface="Aroania"/>
                <a:cs typeface="Aroania"/>
              </a:rPr>
              <a:t>no es </a:t>
            </a:r>
            <a:r>
              <a:rPr sz="2600" spc="85" dirty="0">
                <a:solidFill>
                  <a:schemeClr val="bg1"/>
                </a:solidFill>
                <a:latin typeface="Aroania"/>
                <a:cs typeface="Aroania"/>
              </a:rPr>
              <a:t>un </a:t>
            </a:r>
            <a:r>
              <a:rPr sz="2600" spc="65" dirty="0">
                <a:solidFill>
                  <a:schemeClr val="bg1"/>
                </a:solidFill>
                <a:latin typeface="Aroania"/>
                <a:cs typeface="Aroania"/>
              </a:rPr>
              <a:t>mero </a:t>
            </a:r>
            <a:r>
              <a:rPr sz="2600" spc="55" dirty="0">
                <a:solidFill>
                  <a:schemeClr val="bg1"/>
                </a:solidFill>
                <a:latin typeface="Aroania"/>
                <a:cs typeface="Aroania"/>
              </a:rPr>
              <a:t>recipiente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vacío, 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sino que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es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alguien 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capaz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de </a:t>
            </a:r>
            <a:r>
              <a:rPr sz="2600" spc="45" dirty="0">
                <a:solidFill>
                  <a:schemeClr val="bg1"/>
                </a:solidFill>
                <a:latin typeface="Aroania"/>
                <a:cs typeface="Aroania"/>
              </a:rPr>
              <a:t>razonar </a:t>
            </a:r>
            <a:r>
              <a:rPr sz="2600" spc="35" dirty="0">
                <a:solidFill>
                  <a:schemeClr val="bg1"/>
                </a:solidFill>
                <a:latin typeface="Aroania"/>
                <a:cs typeface="Aroania"/>
              </a:rPr>
              <a:t>y </a:t>
            </a:r>
            <a:r>
              <a:rPr sz="2600" dirty="0">
                <a:solidFill>
                  <a:schemeClr val="bg1"/>
                </a:solidFill>
                <a:latin typeface="Aroania"/>
                <a:cs typeface="Aroania"/>
              </a:rPr>
              <a:t>tener </a:t>
            </a:r>
            <a:r>
              <a:rPr sz="2600" spc="10" dirty="0">
                <a:solidFill>
                  <a:schemeClr val="bg1"/>
                </a:solidFill>
                <a:latin typeface="Aroania"/>
                <a:cs typeface="Aroania"/>
              </a:rPr>
              <a:t>sentido, </a:t>
            </a:r>
            <a:r>
              <a:rPr sz="2600" spc="30" dirty="0">
                <a:solidFill>
                  <a:schemeClr val="bg1"/>
                </a:solidFill>
                <a:latin typeface="Aroania"/>
                <a:cs typeface="Aroania"/>
              </a:rPr>
              <a:t>tanto </a:t>
            </a:r>
            <a:r>
              <a:rPr sz="2600" spc="90" dirty="0">
                <a:solidFill>
                  <a:schemeClr val="bg1"/>
                </a:solidFill>
                <a:latin typeface="Aroania"/>
                <a:cs typeface="Aroania"/>
              </a:rPr>
              <a:t>por 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sí mismo </a:t>
            </a:r>
            <a:r>
              <a:rPr sz="2600" spc="60" dirty="0">
                <a:solidFill>
                  <a:schemeClr val="bg1"/>
                </a:solidFill>
                <a:latin typeface="Aroania"/>
                <a:cs typeface="Aroania"/>
              </a:rPr>
              <a:t>como </a:t>
            </a:r>
            <a:r>
              <a:rPr sz="2600" spc="65" dirty="0">
                <a:solidFill>
                  <a:schemeClr val="bg1"/>
                </a:solidFill>
                <a:latin typeface="Aroania"/>
                <a:cs typeface="Aroania"/>
              </a:rPr>
              <a:t>a través del </a:t>
            </a:r>
            <a:r>
              <a:rPr sz="2600" spc="75" dirty="0">
                <a:solidFill>
                  <a:schemeClr val="bg1"/>
                </a:solidFill>
                <a:latin typeface="Aroania"/>
                <a:cs typeface="Aroania"/>
              </a:rPr>
              <a:t>diálogo </a:t>
            </a:r>
            <a:r>
              <a:rPr sz="2600" spc="95" dirty="0">
                <a:solidFill>
                  <a:schemeClr val="bg1"/>
                </a:solidFill>
                <a:latin typeface="Aroania"/>
                <a:cs typeface="Aroania"/>
              </a:rPr>
              <a:t>con </a:t>
            </a:r>
            <a:r>
              <a:rPr sz="2600" spc="-35" dirty="0">
                <a:solidFill>
                  <a:schemeClr val="bg1"/>
                </a:solidFill>
                <a:latin typeface="Aroania"/>
                <a:cs typeface="Aroania"/>
              </a:rPr>
              <a:t>los demás".</a:t>
            </a:r>
            <a:endParaRPr sz="2600" dirty="0">
              <a:solidFill>
                <a:schemeClr val="bg1"/>
              </a:solidFill>
              <a:latin typeface="Aroania"/>
              <a:cs typeface="Aroani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600" spc="-20" dirty="0">
                <a:solidFill>
                  <a:schemeClr val="bg1"/>
                </a:solidFill>
                <a:latin typeface="Aroania"/>
                <a:cs typeface="Aroania"/>
              </a:rPr>
              <a:t>(Bruner, </a:t>
            </a:r>
            <a:r>
              <a:rPr sz="2600" spc="-135" dirty="0">
                <a:solidFill>
                  <a:schemeClr val="bg1"/>
                </a:solidFill>
                <a:latin typeface="Aroania"/>
                <a:cs typeface="Aroania"/>
              </a:rPr>
              <a:t>1996, </a:t>
            </a:r>
            <a:r>
              <a:rPr sz="2600" spc="-5" dirty="0">
                <a:solidFill>
                  <a:schemeClr val="bg1"/>
                </a:solidFill>
                <a:latin typeface="Aroania"/>
                <a:cs typeface="Aroania"/>
              </a:rPr>
              <a:t>p. </a:t>
            </a:r>
            <a:r>
              <a:rPr sz="2600" spc="-150" dirty="0">
                <a:solidFill>
                  <a:schemeClr val="bg1"/>
                </a:solidFill>
                <a:latin typeface="Aroania"/>
                <a:cs typeface="Aroania"/>
              </a:rPr>
              <a:t>35)</a:t>
            </a:r>
            <a:endParaRPr sz="2600" dirty="0">
              <a:solidFill>
                <a:schemeClr val="bg1"/>
              </a:solidFill>
              <a:latin typeface="Aroania"/>
              <a:cs typeface="Aroan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54453" y="0"/>
            <a:ext cx="10249645" cy="11308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1769171"/>
            <a:ext cx="7046934" cy="214930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850" spc="75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Puntos</a:t>
            </a:r>
            <a:endParaRPr sz="685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850" spc="99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</a:t>
            </a:r>
            <a:r>
              <a:rPr lang="es-PE" sz="6850" spc="99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</a:t>
            </a:r>
            <a:endParaRPr sz="685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5093322"/>
            <a:ext cx="7824470" cy="42129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2148205" indent="-565785">
              <a:lnSpc>
                <a:spcPct val="100800"/>
              </a:lnSpc>
              <a:spcBef>
                <a:spcPts val="90"/>
              </a:spcBef>
              <a:buFont typeface="Wingdings"/>
              <a:buChar char=""/>
              <a:tabLst>
                <a:tab pos="578485" algn="l"/>
              </a:tabLst>
            </a:pPr>
            <a:r>
              <a:rPr sz="4500" spc="-229" dirty="0" err="1">
                <a:solidFill>
                  <a:srgbClr val="FFFFFF"/>
                </a:solidFill>
                <a:latin typeface="Arial"/>
                <a:cs typeface="Arial"/>
              </a:rPr>
              <a:t>Algunas</a:t>
            </a:r>
            <a:r>
              <a:rPr sz="45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25" dirty="0" smtClean="0">
                <a:solidFill>
                  <a:srgbClr val="FFFFFF"/>
                </a:solidFill>
                <a:latin typeface="Arial"/>
                <a:cs typeface="Arial"/>
              </a:rPr>
              <a:t>ideas</a:t>
            </a:r>
            <a:r>
              <a:rPr lang="en-US" sz="45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500" spc="-125" dirty="0" err="1" smtClean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lang="es-PE" sz="4500" spc="-125" dirty="0" err="1" smtClean="0">
                <a:solidFill>
                  <a:srgbClr val="FFFFFF"/>
                </a:solidFill>
                <a:latin typeface="Arial"/>
                <a:cs typeface="Arial"/>
              </a:rPr>
              <a:t>óricas</a:t>
            </a:r>
            <a:r>
              <a:rPr lang="es-PE" sz="4500" spc="-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00" dirty="0" err="1" smtClean="0">
                <a:solidFill>
                  <a:srgbClr val="FFFFFF"/>
                </a:solidFill>
                <a:latin typeface="Arial"/>
                <a:cs typeface="Arial"/>
              </a:rPr>
              <a:t>sobre</a:t>
            </a:r>
            <a:r>
              <a:rPr sz="4500" spc="-1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00" dirty="0">
                <a:solidFill>
                  <a:srgbClr val="FFFFFF"/>
                </a:solidFill>
                <a:latin typeface="Arial"/>
                <a:cs typeface="Arial"/>
              </a:rPr>
              <a:t>el aprendizaje</a:t>
            </a:r>
            <a:endParaRPr sz="4500" dirty="0">
              <a:latin typeface="Arial"/>
              <a:cs typeface="Arial"/>
            </a:endParaRPr>
          </a:p>
          <a:p>
            <a:pPr marL="577850" marR="5080" indent="-565785">
              <a:lnSpc>
                <a:spcPts val="5440"/>
              </a:lnSpc>
              <a:spcBef>
                <a:spcPts val="190"/>
              </a:spcBef>
              <a:buFont typeface="Wingdings"/>
              <a:buChar char=""/>
              <a:tabLst>
                <a:tab pos="578485" algn="l"/>
              </a:tabLst>
            </a:pPr>
            <a:r>
              <a:rPr sz="4500" spc="-150" dirty="0">
                <a:solidFill>
                  <a:srgbClr val="FFFFFF"/>
                </a:solidFill>
                <a:latin typeface="Arial"/>
                <a:cs typeface="Arial"/>
              </a:rPr>
              <a:t>Pautas </a:t>
            </a:r>
            <a:r>
              <a:rPr sz="4500" spc="-100" dirty="0">
                <a:solidFill>
                  <a:srgbClr val="FFFFFF"/>
                </a:solidFill>
                <a:latin typeface="Arial"/>
                <a:cs typeface="Arial"/>
              </a:rPr>
              <a:t>generales </a:t>
            </a:r>
            <a:r>
              <a:rPr sz="4500" spc="-9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4500" spc="-80" dirty="0">
                <a:solidFill>
                  <a:srgbClr val="FFFFFF"/>
                </a:solidFill>
                <a:latin typeface="Arial"/>
                <a:cs typeface="Arial"/>
              </a:rPr>
              <a:t>iniciar procesos de</a:t>
            </a:r>
            <a:r>
              <a:rPr sz="45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spc="-95" dirty="0">
                <a:solidFill>
                  <a:srgbClr val="FFFFFF"/>
                </a:solidFill>
                <a:latin typeface="Arial"/>
                <a:cs typeface="Arial"/>
              </a:rPr>
              <a:t>aprendizaje </a:t>
            </a:r>
            <a:r>
              <a:rPr sz="4500" b="1" spc="-120" dirty="0">
                <a:solidFill>
                  <a:srgbClr val="FFFFFF"/>
                </a:solidFill>
                <a:latin typeface="Arial"/>
                <a:cs typeface="Arial"/>
              </a:rPr>
              <a:t>significativo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77700" y="769610"/>
            <a:ext cx="9224850" cy="9241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31" y="854796"/>
            <a:ext cx="7690484" cy="302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50" spc="540" dirty="0">
                <a:latin typeface="Trebuchet MS"/>
                <a:cs typeface="Trebuchet MS"/>
              </a:rPr>
              <a:t>PROMOVER</a:t>
            </a:r>
            <a:endParaRPr sz="4850" dirty="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25"/>
              </a:spcBef>
            </a:pPr>
            <a:r>
              <a:rPr sz="4850" spc="830" dirty="0">
                <a:latin typeface="Trebuchet MS"/>
                <a:cs typeface="Trebuchet MS"/>
              </a:rPr>
              <a:t>INTERSUBJETIVIDAD </a:t>
            </a:r>
            <a:r>
              <a:rPr sz="4850" spc="430" dirty="0">
                <a:latin typeface="Trebuchet MS"/>
                <a:cs typeface="Trebuchet MS"/>
              </a:rPr>
              <a:t>CON </a:t>
            </a:r>
            <a:r>
              <a:rPr sz="4850" spc="555" dirty="0" smtClean="0">
                <a:latin typeface="Trebuchet MS"/>
                <a:cs typeface="Trebuchet MS"/>
              </a:rPr>
              <a:t>CONFRONTACIÓN</a:t>
            </a:r>
            <a:r>
              <a:rPr lang="es-PE" sz="4850" spc="555" dirty="0" smtClean="0">
                <a:latin typeface="Trebuchet MS"/>
                <a:cs typeface="Trebuchet MS"/>
              </a:rPr>
              <a:t> Y EL DIÁLOGO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3031" y="3116508"/>
            <a:ext cx="7766684" cy="6609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150" dirty="0">
              <a:latin typeface="Trebuchet MS"/>
              <a:cs typeface="Trebuchet MS"/>
            </a:endParaRPr>
          </a:p>
          <a:p>
            <a:pPr marL="143510" marR="5080">
              <a:lnSpc>
                <a:spcPct val="100000"/>
              </a:lnSpc>
            </a:pPr>
            <a:endParaRPr lang="es-PE" sz="3300" spc="-135" dirty="0" smtClean="0">
              <a:solidFill>
                <a:srgbClr val="FFFFFF"/>
              </a:solidFill>
              <a:latin typeface="Aroania"/>
              <a:cs typeface="Aroania"/>
            </a:endParaRPr>
          </a:p>
          <a:p>
            <a:pPr marL="143510" marR="5080">
              <a:lnSpc>
                <a:spcPct val="100000"/>
              </a:lnSpc>
            </a:pPr>
            <a:r>
              <a:rPr sz="3300" spc="-135" dirty="0" smtClean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La pedagogía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debe </a:t>
            </a:r>
            <a:r>
              <a:rPr sz="3300" spc="40" dirty="0">
                <a:solidFill>
                  <a:srgbClr val="FFFFFF"/>
                </a:solidFill>
                <a:latin typeface="Aroania"/>
                <a:cs typeface="Aroania"/>
              </a:rPr>
              <a:t>ayudar </a:t>
            </a:r>
            <a:r>
              <a:rPr sz="3300" spc="75" dirty="0">
                <a:solidFill>
                  <a:srgbClr val="FFFFFF"/>
                </a:solidFill>
                <a:latin typeface="Aroania"/>
                <a:cs typeface="Aroania"/>
              </a:rPr>
              <a:t>al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comprender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mejor, de forma </a:t>
            </a:r>
            <a:r>
              <a:rPr sz="3300" spc="90" dirty="0">
                <a:solidFill>
                  <a:srgbClr val="FFFFFF"/>
                </a:solidFill>
                <a:latin typeface="Aroania"/>
                <a:cs typeface="Aroania"/>
              </a:rPr>
              <a:t>más </a:t>
            </a:r>
            <a:r>
              <a:rPr sz="3300" dirty="0">
                <a:solidFill>
                  <a:srgbClr val="FFFFFF"/>
                </a:solidFill>
                <a:latin typeface="Aroania"/>
                <a:cs typeface="Aroania"/>
              </a:rPr>
              <a:t>eficaz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300" spc="75" dirty="0">
                <a:solidFill>
                  <a:srgbClr val="FFFFFF"/>
                </a:solidFill>
                <a:latin typeface="Aroania"/>
                <a:cs typeface="Aroania"/>
              </a:rPr>
              <a:t>menos </a:t>
            </a:r>
            <a:r>
              <a:rPr sz="3300" spc="30" dirty="0">
                <a:solidFill>
                  <a:srgbClr val="FFFFFF"/>
                </a:solidFill>
                <a:latin typeface="Aroania"/>
                <a:cs typeface="Aroania"/>
              </a:rPr>
              <a:t>unilateral</a:t>
            </a:r>
            <a:r>
              <a:rPr sz="3300" spc="114" dirty="0">
                <a:solidFill>
                  <a:srgbClr val="FFFFFF"/>
                </a:solidFill>
                <a:latin typeface="Aroania"/>
                <a:cs typeface="Aroania"/>
              </a:rPr>
              <a:t>. La </a:t>
            </a:r>
            <a:r>
              <a:rPr sz="3300" spc="60" dirty="0">
                <a:solidFill>
                  <a:srgbClr val="FFFFFF"/>
                </a:solidFill>
                <a:latin typeface="Aroania"/>
                <a:cs typeface="Aroania"/>
              </a:rPr>
              <a:t>comprensión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promueve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a través de la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discusión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y la </a:t>
            </a:r>
            <a:r>
              <a:rPr sz="3300" spc="50" dirty="0">
                <a:solidFill>
                  <a:srgbClr val="FFFFFF"/>
                </a:solidFill>
                <a:latin typeface="Aroania"/>
                <a:cs typeface="Aroania"/>
              </a:rPr>
              <a:t>colaboración,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anima </a:t>
            </a:r>
            <a:r>
              <a:rPr sz="3300" spc="75" dirty="0">
                <a:solidFill>
                  <a:srgbClr val="FFFFFF"/>
                </a:solidFill>
                <a:latin typeface="Aroania"/>
                <a:cs typeface="Aroania"/>
              </a:rPr>
              <a:t>al </a:t>
            </a:r>
            <a:r>
              <a:rPr sz="3300" spc="90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300" spc="50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3300" spc="25" dirty="0">
                <a:solidFill>
                  <a:srgbClr val="FFFFFF"/>
                </a:solidFill>
                <a:latin typeface="Aroania"/>
                <a:cs typeface="Aroania"/>
              </a:rPr>
              <a:t>expresar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mejor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sus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ideas para </a:t>
            </a:r>
            <a:r>
              <a:rPr sz="3300" spc="35" dirty="0">
                <a:solidFill>
                  <a:srgbClr val="FFFFFF"/>
                </a:solidFill>
                <a:latin typeface="Aroania"/>
                <a:cs typeface="Aroania"/>
              </a:rPr>
              <a:t>poner en práctica </a:t>
            </a:r>
            <a:r>
              <a:rPr sz="3300" spc="8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encuentro </a:t>
            </a:r>
            <a:r>
              <a:rPr sz="3300" spc="90" dirty="0">
                <a:solidFill>
                  <a:srgbClr val="FFFFFF"/>
                </a:solidFill>
                <a:latin typeface="Aroania"/>
                <a:cs typeface="Aroania"/>
              </a:rPr>
              <a:t>con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las mentes </a:t>
            </a:r>
            <a:r>
              <a:rPr sz="3300" spc="5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300" spc="40" dirty="0">
                <a:solidFill>
                  <a:srgbClr val="FFFFFF"/>
                </a:solidFill>
                <a:latin typeface="Aroania"/>
                <a:cs typeface="Aroania"/>
              </a:rPr>
              <a:t>otros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pueden tener </a:t>
            </a:r>
            <a:r>
              <a:rPr sz="3300" spc="75" dirty="0">
                <a:solidFill>
                  <a:srgbClr val="FFFFFF"/>
                </a:solidFill>
                <a:latin typeface="Aroania"/>
                <a:cs typeface="Aroania"/>
              </a:rPr>
              <a:t>puntos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300" spc="5" dirty="0">
                <a:solidFill>
                  <a:srgbClr val="FFFFFF"/>
                </a:solidFill>
                <a:latin typeface="Aroania"/>
                <a:cs typeface="Aroania"/>
              </a:rPr>
              <a:t>vista diferentes.</a:t>
            </a:r>
            <a:r>
              <a:rPr sz="3300" spc="-55" dirty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endParaRPr sz="3300" dirty="0">
              <a:latin typeface="Aroania"/>
              <a:cs typeface="Aroania"/>
            </a:endParaRPr>
          </a:p>
          <a:p>
            <a:pPr marL="143510">
              <a:lnSpc>
                <a:spcPct val="100000"/>
              </a:lnSpc>
              <a:spcBef>
                <a:spcPts val="470"/>
              </a:spcBef>
            </a:pPr>
            <a:r>
              <a:rPr sz="3300" spc="-15" dirty="0">
                <a:solidFill>
                  <a:srgbClr val="FFFFFF"/>
                </a:solidFill>
                <a:latin typeface="Aroania"/>
                <a:cs typeface="Aroania"/>
              </a:rPr>
              <a:t>Bruner, </a:t>
            </a:r>
            <a:r>
              <a:rPr sz="3300" spc="-195" dirty="0">
                <a:solidFill>
                  <a:srgbClr val="FFFFFF"/>
                </a:solidFill>
                <a:latin typeface="Aroania"/>
                <a:cs typeface="Aroania"/>
              </a:rPr>
              <a:t>1996, </a:t>
            </a:r>
            <a:r>
              <a:rPr sz="3300" spc="-110" dirty="0">
                <a:solidFill>
                  <a:srgbClr val="FFFFFF"/>
                </a:solidFill>
                <a:latin typeface="Aroania"/>
                <a:cs typeface="Aroania"/>
              </a:rPr>
              <a:t>p.34</a:t>
            </a:r>
            <a:endParaRPr sz="3300" dirty="0">
              <a:latin typeface="Aroania"/>
              <a:cs typeface="Aroan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52570" y="25160"/>
            <a:ext cx="9900159" cy="11282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1293253"/>
            <a:ext cx="6589733" cy="40658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5" dirty="0" smtClean="0"/>
              <a:t>OF</a:t>
            </a:r>
            <a:r>
              <a:rPr lang="es-PE" spc="-275" dirty="0" smtClean="0"/>
              <a:t>RECER</a:t>
            </a:r>
            <a:r>
              <a:rPr spc="-275" dirty="0" smtClean="0"/>
              <a:t> </a:t>
            </a:r>
            <a:r>
              <a:rPr lang="es-PE" spc="-280" dirty="0" smtClean="0"/>
              <a:t>UN</a:t>
            </a:r>
            <a:endParaRPr spc="-280" dirty="0"/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0" dirty="0"/>
              <a:t>APOYO </a:t>
            </a:r>
            <a:r>
              <a:rPr spc="-150" dirty="0" smtClean="0"/>
              <a:t>NO</a:t>
            </a:r>
            <a:r>
              <a:rPr lang="es-PE" spc="-150" dirty="0" smtClean="0"/>
              <a:t> </a:t>
            </a:r>
            <a:r>
              <a:rPr lang="es-PE" spc="-140" dirty="0">
                <a:solidFill>
                  <a:srgbClr val="FFFFFF"/>
                </a:solidFill>
              </a:rPr>
              <a:t>SÓLO </a:t>
            </a:r>
            <a:r>
              <a:rPr lang="es-PE" spc="-170" dirty="0">
                <a:solidFill>
                  <a:srgbClr val="FFFFFF"/>
                </a:solidFill>
              </a:rPr>
              <a:t>COGNITIVO, </a:t>
            </a:r>
            <a:r>
              <a:rPr lang="es-PE" spc="-260" dirty="0">
                <a:solidFill>
                  <a:srgbClr val="FFFFFF"/>
                </a:solidFill>
              </a:rPr>
              <a:t>SINO </a:t>
            </a:r>
            <a:r>
              <a:rPr lang="es-PE" spc="-75" dirty="0" smtClean="0">
                <a:solidFill>
                  <a:srgbClr val="FFFFFF"/>
                </a:solidFill>
              </a:rPr>
              <a:t>TAMBIÉN</a:t>
            </a:r>
            <a:br>
              <a:rPr lang="es-PE" spc="-75" dirty="0" smtClean="0">
                <a:solidFill>
                  <a:srgbClr val="FFFFFF"/>
                </a:solidFill>
              </a:rPr>
            </a:br>
            <a:r>
              <a:rPr lang="es-PE" spc="-75" dirty="0" smtClean="0">
                <a:solidFill>
                  <a:srgbClr val="FFFFFF"/>
                </a:solidFill>
              </a:rPr>
              <a:t>EMOCIONAL… </a:t>
            </a:r>
            <a:endParaRPr spc="-150" dirty="0"/>
          </a:p>
        </p:txBody>
      </p:sp>
      <p:sp>
        <p:nvSpPr>
          <p:cNvPr id="4" name="object 4"/>
          <p:cNvSpPr txBox="1"/>
          <p:nvPr/>
        </p:nvSpPr>
        <p:spPr>
          <a:xfrm>
            <a:off x="1023916" y="6035675"/>
            <a:ext cx="7517765" cy="304801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40"/>
              </a:spcBef>
            </a:pPr>
            <a:r>
              <a:rPr sz="3600" spc="-10" dirty="0">
                <a:solidFill>
                  <a:srgbClr val="FFFFFF"/>
                </a:solidFill>
                <a:latin typeface="Aroania"/>
                <a:cs typeface="Aroania"/>
              </a:rPr>
              <a:t>Hay que </a:t>
            </a:r>
            <a:r>
              <a:rPr sz="3600" spc="60" dirty="0">
                <a:solidFill>
                  <a:srgbClr val="FFFFFF"/>
                </a:solidFill>
                <a:latin typeface="Aroania"/>
                <a:cs typeface="Aroania"/>
              </a:rPr>
              <a:t>acompañar </a:t>
            </a:r>
            <a:r>
              <a:rPr sz="3600" spc="50" dirty="0">
                <a:solidFill>
                  <a:srgbClr val="FFFFFF"/>
                </a:solidFill>
                <a:latin typeface="Aroania"/>
                <a:cs typeface="Aroania"/>
              </a:rPr>
              <a:t>al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alumno </a:t>
            </a:r>
            <a:r>
              <a:rPr sz="3600" spc="55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descubrimiento </a:t>
            </a:r>
            <a:r>
              <a:rPr sz="3600" spc="6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600" spc="15" dirty="0">
                <a:solidFill>
                  <a:srgbClr val="FFFFFF"/>
                </a:solidFill>
                <a:latin typeface="Aroania"/>
                <a:cs typeface="Aroania"/>
              </a:rPr>
              <a:t>sus </a:t>
            </a:r>
            <a:r>
              <a:rPr sz="3600" spc="35" dirty="0">
                <a:solidFill>
                  <a:srgbClr val="FFFFFF"/>
                </a:solidFill>
                <a:latin typeface="Aroania"/>
                <a:cs typeface="Aroania"/>
              </a:rPr>
              <a:t>capacidades </a:t>
            </a:r>
            <a:r>
              <a:rPr sz="3600" spc="-65" dirty="0">
                <a:solidFill>
                  <a:srgbClr val="FFFFFF"/>
                </a:solidFill>
                <a:latin typeface="Aroania"/>
                <a:cs typeface="Aroania"/>
              </a:rPr>
              <a:t>y, </a:t>
            </a:r>
            <a:r>
              <a:rPr sz="3600" spc="-10" dirty="0">
                <a:solidFill>
                  <a:srgbClr val="FFFFFF"/>
                </a:solidFill>
                <a:latin typeface="Aroania"/>
                <a:cs typeface="Aroania"/>
              </a:rPr>
              <a:t>si se </a:t>
            </a:r>
            <a:r>
              <a:rPr sz="3600" spc="20" dirty="0">
                <a:solidFill>
                  <a:srgbClr val="FFFFFF"/>
                </a:solidFill>
                <a:latin typeface="Aroania"/>
                <a:cs typeface="Aroania"/>
              </a:rPr>
              <a:t>le desafía, reforzar </a:t>
            </a:r>
            <a:r>
              <a:rPr sz="3600" spc="55" dirty="0">
                <a:solidFill>
                  <a:srgbClr val="FFFFFF"/>
                </a:solidFill>
                <a:latin typeface="Aroania"/>
                <a:cs typeface="Aroania"/>
              </a:rPr>
              <a:t>su </a:t>
            </a:r>
            <a:r>
              <a:rPr sz="3600" spc="45" dirty="0">
                <a:solidFill>
                  <a:srgbClr val="FFFFFF"/>
                </a:solidFill>
                <a:latin typeface="Aroania"/>
                <a:cs typeface="Aroania"/>
              </a:rPr>
              <a:t>autoestima </a:t>
            </a:r>
            <a:r>
              <a:rPr sz="3600" spc="20" dirty="0">
                <a:solidFill>
                  <a:srgbClr val="FFFFFF"/>
                </a:solidFill>
                <a:latin typeface="Aroania"/>
                <a:cs typeface="Aroania"/>
              </a:rPr>
              <a:t>y su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confianza </a:t>
            </a:r>
            <a:r>
              <a:rPr sz="3600" spc="85" dirty="0">
                <a:solidFill>
                  <a:srgbClr val="FFFFFF"/>
                </a:solidFill>
                <a:latin typeface="Aroania"/>
                <a:cs typeface="Aroania"/>
              </a:rPr>
              <a:t>en que </a:t>
            </a:r>
            <a:r>
              <a:rPr sz="3600" spc="-5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capaz </a:t>
            </a:r>
            <a:r>
              <a:rPr sz="36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600" dirty="0">
                <a:solidFill>
                  <a:srgbClr val="FFFFFF"/>
                </a:solidFill>
                <a:latin typeface="Aroania"/>
                <a:cs typeface="Aroania"/>
              </a:rPr>
              <a:t>afrontar </a:t>
            </a:r>
            <a:r>
              <a:rPr sz="3600" spc="5" dirty="0">
                <a:solidFill>
                  <a:srgbClr val="FFFFFF"/>
                </a:solidFill>
                <a:latin typeface="Aroania"/>
                <a:cs typeface="Aroania"/>
              </a:rPr>
              <a:t>retos </a:t>
            </a:r>
            <a:r>
              <a:rPr sz="3600" spc="80" dirty="0">
                <a:solidFill>
                  <a:srgbClr val="FFFFFF"/>
                </a:solidFill>
                <a:latin typeface="Aroania"/>
                <a:cs typeface="Aroania"/>
              </a:rPr>
              <a:t>cada vez más </a:t>
            </a:r>
            <a:r>
              <a:rPr sz="3600" spc="25" dirty="0">
                <a:solidFill>
                  <a:srgbClr val="FFFFFF"/>
                </a:solidFill>
                <a:latin typeface="Aroania"/>
                <a:cs typeface="Aroania"/>
              </a:rPr>
              <a:t>complejos.</a:t>
            </a:r>
            <a:endParaRPr sz="3600">
              <a:latin typeface="Aroania"/>
              <a:cs typeface="Aroan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52050" y="0"/>
            <a:ext cx="10052050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30275"/>
            <a:ext cx="6902450" cy="363092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45"/>
              </a:spcBef>
            </a:pPr>
            <a:r>
              <a:rPr sz="5800" spc="-350" dirty="0"/>
              <a:t>LA </a:t>
            </a:r>
            <a:r>
              <a:rPr sz="5800" spc="-395" dirty="0"/>
              <a:t>RELACIÓN </a:t>
            </a:r>
            <a:r>
              <a:rPr sz="5800" spc="-420" dirty="0"/>
              <a:t>ES </a:t>
            </a:r>
            <a:r>
              <a:rPr sz="5800" spc="-305" dirty="0"/>
              <a:t>LA COLUMNA VERTEBRAL </a:t>
            </a:r>
            <a:r>
              <a:rPr sz="5800" spc="-375" dirty="0"/>
              <a:t>DE </a:t>
            </a:r>
            <a:r>
              <a:rPr sz="5800" spc="-330" dirty="0"/>
              <a:t>NUESTRO </a:t>
            </a:r>
            <a:r>
              <a:rPr sz="5800" spc="-300" dirty="0"/>
              <a:t>APOYO</a:t>
            </a:r>
            <a:r>
              <a:rPr sz="5900" spc="-305" dirty="0">
                <a:latin typeface="Times New Roman"/>
                <a:cs typeface="Times New Roman"/>
              </a:rPr>
              <a:t>.</a:t>
            </a:r>
            <a:endParaRPr sz="5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5342255"/>
            <a:ext cx="7772400" cy="4046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3300" spc="40" dirty="0">
                <a:solidFill>
                  <a:srgbClr val="FFFFFF"/>
                </a:solidFill>
                <a:latin typeface="Aroania"/>
                <a:cs typeface="Aroania"/>
              </a:rPr>
              <a:t>relación transmite </a:t>
            </a:r>
            <a:r>
              <a:rPr sz="3300" spc="6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300" spc="50" dirty="0">
                <a:solidFill>
                  <a:srgbClr val="FFFFFF"/>
                </a:solidFill>
                <a:latin typeface="Aroania"/>
                <a:cs typeface="Aroania"/>
              </a:rPr>
              <a:t>profundos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significados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la 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aceptación, el </a:t>
            </a:r>
            <a:r>
              <a:rPr sz="3300" spc="25" dirty="0">
                <a:solidFill>
                  <a:srgbClr val="FFFFFF"/>
                </a:solidFill>
                <a:latin typeface="Aroania"/>
                <a:cs typeface="Aroania"/>
              </a:rPr>
              <a:t>no juicio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, la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confianza </a:t>
            </a:r>
            <a:r>
              <a:rPr sz="3300" spc="65" dirty="0">
                <a:solidFill>
                  <a:srgbClr val="FFFFFF"/>
                </a:solidFill>
                <a:latin typeface="Aroania"/>
                <a:cs typeface="Aroania"/>
              </a:rPr>
              <a:t>en la </a:t>
            </a:r>
            <a:r>
              <a:rPr sz="3300" spc="50" dirty="0">
                <a:solidFill>
                  <a:srgbClr val="FFFFFF"/>
                </a:solidFill>
                <a:latin typeface="Aroania"/>
                <a:cs typeface="Aroania"/>
              </a:rPr>
              <a:t>capacidad del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otro. 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Permite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3300" spc="35" dirty="0">
                <a:solidFill>
                  <a:srgbClr val="FFFFFF"/>
                </a:solidFill>
                <a:latin typeface="Aroania"/>
                <a:cs typeface="Aroania"/>
              </a:rPr>
              <a:t>la otra persona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redefinir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la imagen que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tiene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300" dirty="0">
                <a:solidFill>
                  <a:srgbClr val="FFFFFF"/>
                </a:solidFill>
                <a:latin typeface="Aroania"/>
                <a:cs typeface="Aroania"/>
              </a:rPr>
              <a:t>sí misma </a:t>
            </a:r>
            <a:r>
              <a:rPr sz="3300" spc="60" dirty="0">
                <a:solidFill>
                  <a:srgbClr val="FFFFFF"/>
                </a:solidFill>
                <a:latin typeface="Aroania"/>
                <a:cs typeface="Aroania"/>
              </a:rPr>
              <a:t>como </a:t>
            </a:r>
            <a:r>
              <a:rPr sz="3300" spc="85" dirty="0">
                <a:solidFill>
                  <a:srgbClr val="FFFFFF"/>
                </a:solidFill>
                <a:latin typeface="Aroania"/>
                <a:cs typeface="Aroania"/>
              </a:rPr>
              <a:t>alguien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digno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300" spc="-15" dirty="0">
                <a:solidFill>
                  <a:srgbClr val="FFFFFF"/>
                </a:solidFill>
                <a:latin typeface="Aroania"/>
                <a:cs typeface="Aroania"/>
              </a:rPr>
              <a:t>ser mirado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,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reconocido </a:t>
            </a:r>
            <a:r>
              <a:rPr sz="3300" spc="65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3300" spc="30" dirty="0">
                <a:solidFill>
                  <a:srgbClr val="FFFFFF"/>
                </a:solidFill>
                <a:latin typeface="Aroania"/>
                <a:cs typeface="Aroania"/>
              </a:rPr>
              <a:t>su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propio 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valor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y complejidad, y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capaz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300" dirty="0">
                <a:solidFill>
                  <a:srgbClr val="FFFFFF"/>
                </a:solidFill>
                <a:latin typeface="Aroania"/>
                <a:cs typeface="Aroania"/>
              </a:rPr>
              <a:t>afrontar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300" spc="5" dirty="0">
                <a:solidFill>
                  <a:srgbClr val="FFFFFF"/>
                </a:solidFill>
                <a:latin typeface="Aroania"/>
                <a:cs typeface="Aroania"/>
              </a:rPr>
              <a:t>retos del </a:t>
            </a:r>
            <a:r>
              <a:rPr sz="3300" spc="45" dirty="0">
                <a:solidFill>
                  <a:srgbClr val="FFFFFF"/>
                </a:solidFill>
                <a:latin typeface="Aroania"/>
                <a:cs typeface="Aroania"/>
              </a:rPr>
              <a:t>aprendizaje.</a:t>
            </a:r>
            <a:endParaRPr sz="3300" dirty="0">
              <a:latin typeface="Aroania"/>
              <a:cs typeface="Aroan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78221" y="0"/>
            <a:ext cx="9825878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650" y="605733"/>
            <a:ext cx="12042140" cy="978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Nuestros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alumnos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fracasados"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(alumnos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considerados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sin </a:t>
            </a:r>
            <a:r>
              <a:rPr sz="2800" spc="-25" dirty="0">
                <a:solidFill>
                  <a:srgbClr val="FFFFFF"/>
                </a:solidFill>
                <a:latin typeface="Aroania"/>
                <a:cs typeface="Aroania"/>
              </a:rPr>
              <a:t>futuro) </a:t>
            </a:r>
            <a:r>
              <a:rPr sz="2800" spc="55" dirty="0">
                <a:solidFill>
                  <a:srgbClr val="FFFFFF"/>
                </a:solidFill>
                <a:latin typeface="Aroania"/>
                <a:cs typeface="Aroania"/>
              </a:rPr>
              <a:t>nunca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vienen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solos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la escuela.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Una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cebolla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entra en </a:t>
            </a:r>
            <a:r>
              <a:rPr sz="2800" spc="-13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aula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: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varias capas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10" dirty="0">
                <a:solidFill>
                  <a:srgbClr val="FFFFFF"/>
                </a:solidFill>
                <a:latin typeface="Aroania"/>
                <a:cs typeface="Aroania"/>
              </a:rPr>
              <a:t>pesadumbre, de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miedo, de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preocupación, de </a:t>
            </a:r>
            <a:r>
              <a:rPr sz="2800" spc="-5" dirty="0">
                <a:solidFill>
                  <a:srgbClr val="FFFFFF"/>
                </a:solidFill>
                <a:latin typeface="Aroania"/>
                <a:cs typeface="Aroania"/>
              </a:rPr>
              <a:t>resentimiento, de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ira, de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deseos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insatisfechos, de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renuncias furibundas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acumuladas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sobre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sustrato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pasado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deshonroso,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presente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amenazante,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10" dirty="0">
                <a:solidFill>
                  <a:srgbClr val="FFFFFF"/>
                </a:solidFill>
                <a:latin typeface="Aroania"/>
                <a:cs typeface="Aroania"/>
              </a:rPr>
              <a:t>futuro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excluido.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Míralos,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aquí </a:t>
            </a:r>
            <a:r>
              <a:rPr sz="2800" spc="-5" dirty="0">
                <a:solidFill>
                  <a:srgbClr val="FFFFFF"/>
                </a:solidFill>
                <a:latin typeface="Aroania"/>
                <a:cs typeface="Aroania"/>
              </a:rPr>
              <a:t>vienen, con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el cuerpo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en la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mano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y la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familia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en la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mochila.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lección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sólo </a:t>
            </a:r>
            <a:r>
              <a:rPr sz="2800" spc="105" dirty="0">
                <a:solidFill>
                  <a:srgbClr val="FFFFFF"/>
                </a:solidFill>
                <a:latin typeface="Aroania"/>
                <a:cs typeface="Aroania"/>
              </a:rPr>
              <a:t>puede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comenzar </a:t>
            </a:r>
            <a:r>
              <a:rPr sz="2800" spc="114" dirty="0">
                <a:solidFill>
                  <a:srgbClr val="FFFFFF"/>
                </a:solidFill>
                <a:latin typeface="Aroania"/>
                <a:cs typeface="Aroania"/>
              </a:rPr>
              <a:t>después de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dejen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carga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pelen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cebolla. Es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difícil de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explicar,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pero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a menudo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basta </a:t>
            </a:r>
            <a:r>
              <a:rPr sz="2800" spc="90" dirty="0">
                <a:solidFill>
                  <a:srgbClr val="FFFFFF"/>
                </a:solidFill>
                <a:latin typeface="Aroania"/>
                <a:cs typeface="Aroania"/>
              </a:rPr>
              <a:t>una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mirada,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una </a:t>
            </a:r>
            <a:r>
              <a:rPr sz="2800" spc="-40" dirty="0">
                <a:solidFill>
                  <a:srgbClr val="FFFFFF"/>
                </a:solidFill>
                <a:latin typeface="Aroania"/>
                <a:cs typeface="Aroania"/>
              </a:rPr>
              <a:t>frase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benévola,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palabra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adulto,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confiada,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clara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equilibrada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para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disolver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esos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sentimientos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,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aliviarlos,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situarlos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presente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estrictamente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indicativo.</a:t>
            </a:r>
            <a:endParaRPr sz="2800" dirty="0">
              <a:latin typeface="Aroania"/>
              <a:cs typeface="Aroania"/>
            </a:endParaRPr>
          </a:p>
          <a:p>
            <a:pPr marL="12700">
              <a:lnSpc>
                <a:spcPts val="3620"/>
              </a:lnSpc>
            </a:pP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Por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supuesto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beneficio </a:t>
            </a:r>
            <a:r>
              <a:rPr sz="2800" spc="-10" dirty="0">
                <a:solidFill>
                  <a:srgbClr val="FFFFFF"/>
                </a:solidFill>
                <a:latin typeface="Aroania"/>
                <a:cs typeface="Aroania"/>
              </a:rPr>
              <a:t>será </a:t>
            </a:r>
            <a:r>
              <a:rPr sz="2800" spc="10" dirty="0">
                <a:solidFill>
                  <a:srgbClr val="FFFFFF"/>
                </a:solidFill>
                <a:latin typeface="Aroania"/>
                <a:cs typeface="Aroania"/>
              </a:rPr>
              <a:t>temporal,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80" dirty="0">
                <a:solidFill>
                  <a:srgbClr val="FFFFFF"/>
                </a:solidFill>
                <a:latin typeface="Aroania"/>
                <a:cs typeface="Aroania"/>
              </a:rPr>
              <a:t>cebolla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recompondrá</a:t>
            </a:r>
            <a:endParaRPr sz="2800" dirty="0">
              <a:latin typeface="Aroania"/>
              <a:cs typeface="Aroania"/>
            </a:endParaRPr>
          </a:p>
          <a:p>
            <a:pPr marL="12700" marR="228600">
              <a:lnSpc>
                <a:spcPts val="3640"/>
              </a:lnSpc>
              <a:spcBef>
                <a:spcPts val="180"/>
              </a:spcBef>
            </a:pP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-25" dirty="0">
                <a:solidFill>
                  <a:srgbClr val="FFFFFF"/>
                </a:solidFill>
                <a:latin typeface="Aroania"/>
                <a:cs typeface="Aroania"/>
              </a:rPr>
              <a:t>tal vez </a:t>
            </a:r>
            <a:r>
              <a:rPr sz="2800" spc="80" dirty="0">
                <a:solidFill>
                  <a:srgbClr val="FFFFFF"/>
                </a:solidFill>
                <a:latin typeface="Aroania"/>
                <a:cs typeface="Aroania"/>
              </a:rPr>
              <a:t>mañana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tengamos que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empezar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de nuevo. </a:t>
            </a:r>
            <a:r>
              <a:rPr sz="2800" spc="-5" dirty="0">
                <a:solidFill>
                  <a:srgbClr val="FFFFFF"/>
                </a:solidFill>
                <a:latin typeface="Aroania"/>
                <a:cs typeface="Aroania"/>
              </a:rPr>
              <a:t>Pero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enseñanza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2800" spc="10" dirty="0">
                <a:solidFill>
                  <a:srgbClr val="FFFFFF"/>
                </a:solidFill>
                <a:latin typeface="Aroania"/>
                <a:cs typeface="Aroania"/>
              </a:rPr>
              <a:t>eso: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volver a empezar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hasta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desaparecer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como </a:t>
            </a:r>
            <a:r>
              <a:rPr sz="2800" spc="-5" dirty="0">
                <a:solidFill>
                  <a:srgbClr val="FFFFFF"/>
                </a:solidFill>
                <a:latin typeface="Aroania"/>
                <a:cs typeface="Aroania"/>
              </a:rPr>
              <a:t>profesores.</a:t>
            </a:r>
            <a:endParaRPr sz="2800" dirty="0">
              <a:latin typeface="Aroania"/>
              <a:cs typeface="Aroania"/>
            </a:endParaRPr>
          </a:p>
          <a:p>
            <a:pPr marL="12700">
              <a:lnSpc>
                <a:spcPts val="3504"/>
              </a:lnSpc>
            </a:pPr>
            <a:r>
              <a:rPr sz="2800" spc="-95" dirty="0">
                <a:solidFill>
                  <a:srgbClr val="FFFFFF"/>
                </a:solidFill>
                <a:latin typeface="Aroania"/>
                <a:cs typeface="Aroania"/>
              </a:rPr>
              <a:t>Si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podemos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colocar a </a:t>
            </a:r>
            <a:r>
              <a:rPr sz="2800" spc="35" dirty="0">
                <a:solidFill>
                  <a:srgbClr val="FFFFFF"/>
                </a:solidFill>
                <a:latin typeface="Aroania"/>
                <a:cs typeface="Aroania"/>
              </a:rPr>
              <a:t>nuestros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alumnos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presente de </a:t>
            </a:r>
            <a:r>
              <a:rPr sz="2800" spc="50" dirty="0">
                <a:solidFill>
                  <a:srgbClr val="FFFFFF"/>
                </a:solidFill>
                <a:latin typeface="Aroania"/>
                <a:cs typeface="Aroania"/>
              </a:rPr>
              <a:t>indicativo..</a:t>
            </a:r>
            <a:r>
              <a:rPr sz="2800" spc="55" dirty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2800" dirty="0">
              <a:latin typeface="Aroania"/>
              <a:cs typeface="Aroania"/>
            </a:endParaRPr>
          </a:p>
          <a:p>
            <a:pPr marL="12700" marR="218440">
              <a:lnSpc>
                <a:spcPct val="99800"/>
              </a:lnSpc>
              <a:spcBef>
                <a:spcPts val="65"/>
              </a:spcBef>
            </a:pP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nuestra lección, </a:t>
            </a:r>
            <a:r>
              <a:rPr sz="2800" spc="-10" dirty="0">
                <a:solidFill>
                  <a:srgbClr val="FFFFFF"/>
                </a:solidFill>
                <a:latin typeface="Aroania"/>
                <a:cs typeface="Aroania"/>
              </a:rPr>
              <a:t>si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nuestro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conocimiento y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placer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utilizarlo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arraigan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esos pequeños </a:t>
            </a:r>
            <a:r>
              <a:rPr sz="2800" dirty="0">
                <a:solidFill>
                  <a:srgbClr val="FFFFFF"/>
                </a:solidFill>
                <a:latin typeface="Aroania"/>
                <a:cs typeface="Aroania"/>
              </a:rPr>
              <a:t>niños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-20" dirty="0">
                <a:solidFill>
                  <a:srgbClr val="FFFFFF"/>
                </a:solidFill>
                <a:latin typeface="Aroania"/>
                <a:cs typeface="Aroania"/>
              </a:rPr>
              <a:t>niñas,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sentido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botánico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del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término,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su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existencia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tambaleará </a:t>
            </a:r>
            <a:r>
              <a:rPr sz="2800" spc="25" dirty="0">
                <a:solidFill>
                  <a:srgbClr val="FFFFFF"/>
                </a:solidFill>
                <a:latin typeface="Aroania"/>
                <a:cs typeface="Aroania"/>
              </a:rPr>
              <a:t>sobre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vacíos </a:t>
            </a:r>
            <a:r>
              <a:rPr sz="2800" spc="10" dirty="0">
                <a:solidFill>
                  <a:srgbClr val="FFFFFF"/>
                </a:solidFill>
                <a:latin typeface="Aroania"/>
                <a:cs typeface="Aroania"/>
              </a:rPr>
              <a:t>infinitos. Por </a:t>
            </a:r>
            <a:r>
              <a:rPr sz="2800" spc="-35" dirty="0">
                <a:solidFill>
                  <a:srgbClr val="FFFFFF"/>
                </a:solidFill>
                <a:latin typeface="Aroania"/>
                <a:cs typeface="Aroania"/>
              </a:rPr>
              <a:t>supuesto,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no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seremos los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únicos en </a:t>
            </a:r>
            <a:r>
              <a:rPr sz="2800" spc="-10" dirty="0">
                <a:solidFill>
                  <a:srgbClr val="FFFFFF"/>
                </a:solidFill>
                <a:latin typeface="Aroania"/>
                <a:cs typeface="Aroania"/>
              </a:rPr>
              <a:t>cavar </a:t>
            </a:r>
            <a:r>
              <a:rPr sz="2800" spc="40" dirty="0">
                <a:solidFill>
                  <a:srgbClr val="FFFFFF"/>
                </a:solidFill>
                <a:latin typeface="Aroania"/>
                <a:cs typeface="Aroania"/>
              </a:rPr>
              <a:t>estos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agujeros </a:t>
            </a:r>
            <a:r>
              <a:rPr sz="2800" spc="120" dirty="0">
                <a:solidFill>
                  <a:srgbClr val="FFFFFF"/>
                </a:solidFill>
                <a:latin typeface="Aroania"/>
                <a:cs typeface="Aroania"/>
              </a:rPr>
              <a:t>o en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llenarlos,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pero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esas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mujeres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hombres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habrán </a:t>
            </a:r>
            <a:r>
              <a:rPr sz="2800" spc="30" dirty="0">
                <a:solidFill>
                  <a:srgbClr val="FFFFFF"/>
                </a:solidFill>
                <a:latin typeface="Aroania"/>
                <a:cs typeface="Aroania"/>
              </a:rPr>
              <a:t>pasado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uno </a:t>
            </a:r>
            <a:r>
              <a:rPr sz="2800" spc="120" dirty="0">
                <a:solidFill>
                  <a:srgbClr val="FFFFFF"/>
                </a:solidFill>
                <a:latin typeface="Aroania"/>
                <a:cs typeface="Aroania"/>
              </a:rPr>
              <a:t>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más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años de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su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juventud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sentados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frente </a:t>
            </a:r>
            <a:r>
              <a:rPr sz="2800" spc="45" dirty="0">
                <a:solidFill>
                  <a:srgbClr val="FFFFFF"/>
                </a:solidFill>
                <a:latin typeface="Aroania"/>
                <a:cs typeface="Aroania"/>
              </a:rPr>
              <a:t>a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nosotros. </a:t>
            </a:r>
            <a:r>
              <a:rPr sz="2800" spc="-9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800" spc="75" dirty="0">
                <a:solidFill>
                  <a:srgbClr val="FFFFFF"/>
                </a:solidFill>
                <a:latin typeface="Aroania"/>
                <a:cs typeface="Aroania"/>
              </a:rPr>
              <a:t>un año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800" spc="60" dirty="0">
                <a:solidFill>
                  <a:srgbClr val="FFFFFF"/>
                </a:solidFill>
                <a:latin typeface="Aroania"/>
                <a:cs typeface="Aroania"/>
              </a:rPr>
              <a:t>escuela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que se va al </a:t>
            </a:r>
            <a:r>
              <a:rPr sz="2800" spc="5" dirty="0">
                <a:solidFill>
                  <a:srgbClr val="FFFFFF"/>
                </a:solidFill>
                <a:latin typeface="Aroania"/>
                <a:cs typeface="Aroania"/>
              </a:rPr>
              <a:t>infierno </a:t>
            </a:r>
            <a:r>
              <a:rPr sz="2800" spc="8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2800" spc="90" dirty="0">
                <a:solidFill>
                  <a:srgbClr val="FFFFFF"/>
                </a:solidFill>
                <a:latin typeface="Aroania"/>
                <a:cs typeface="Aroania"/>
              </a:rPr>
              <a:t>poco: </a:t>
            </a:r>
            <a:r>
              <a:rPr sz="2800" spc="20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2800" spc="15" dirty="0">
                <a:solidFill>
                  <a:srgbClr val="FFFFFF"/>
                </a:solidFill>
                <a:latin typeface="Aroania"/>
                <a:cs typeface="Aroania"/>
              </a:rPr>
              <a:t>la eternidad </a:t>
            </a:r>
            <a:r>
              <a:rPr sz="2800" spc="65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2800" spc="70" dirty="0">
                <a:solidFill>
                  <a:srgbClr val="FFFFFF"/>
                </a:solidFill>
                <a:latin typeface="Aroania"/>
                <a:cs typeface="Aroania"/>
              </a:rPr>
              <a:t>un </a:t>
            </a:r>
            <a:r>
              <a:rPr sz="2800" spc="-45" dirty="0">
                <a:solidFill>
                  <a:srgbClr val="FFFFFF"/>
                </a:solidFill>
                <a:latin typeface="Aroania"/>
                <a:cs typeface="Aroania"/>
              </a:rPr>
              <a:t>frasco.</a:t>
            </a:r>
            <a:endParaRPr sz="2800" dirty="0">
              <a:latin typeface="Aroania"/>
              <a:cs typeface="Aroan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27770" y="573816"/>
            <a:ext cx="6591903" cy="10109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268" y="6035675"/>
            <a:ext cx="7677150" cy="32438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indent="-565785">
              <a:lnSpc>
                <a:spcPts val="3760"/>
              </a:lnSpc>
              <a:spcBef>
                <a:spcPts val="95"/>
              </a:spcBef>
              <a:buFont typeface="Wingdings"/>
              <a:buChar char=""/>
              <a:tabLst>
                <a:tab pos="577850" algn="l"/>
                <a:tab pos="578485" algn="l"/>
              </a:tabLst>
            </a:pPr>
            <a:r>
              <a:rPr sz="3300" spc="-85" dirty="0">
                <a:solidFill>
                  <a:srgbClr val="FFFFFF"/>
                </a:solidFill>
                <a:latin typeface="Aroania"/>
                <a:cs typeface="Aroania"/>
              </a:rPr>
              <a:t>Hay </a:t>
            </a: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que elegir </a:t>
            </a:r>
            <a:r>
              <a:rPr sz="3300" spc="30" dirty="0">
                <a:solidFill>
                  <a:srgbClr val="FFFFFF"/>
                </a:solidFill>
                <a:latin typeface="Aroania"/>
                <a:cs typeface="Aroania"/>
              </a:rPr>
              <a:t>querer 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aprender.</a:t>
            </a:r>
            <a:endParaRPr sz="3300" dirty="0">
              <a:latin typeface="Aroania"/>
              <a:cs typeface="Aroania"/>
            </a:endParaRPr>
          </a:p>
          <a:p>
            <a:pPr marL="577850" marR="5080" indent="-565785">
              <a:lnSpc>
                <a:spcPts val="3620"/>
              </a:lnSpc>
              <a:spcBef>
                <a:spcPts val="204"/>
              </a:spcBef>
              <a:buFont typeface="Wingdings"/>
              <a:buChar char=""/>
              <a:tabLst>
                <a:tab pos="577850" algn="l"/>
                <a:tab pos="578485" algn="l"/>
              </a:tabLst>
            </a:pP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Elegimos </a:t>
            </a:r>
            <a:r>
              <a:rPr sz="3300" spc="-25" dirty="0">
                <a:solidFill>
                  <a:srgbClr val="FFFFFF"/>
                </a:solidFill>
                <a:latin typeface="Aroania"/>
                <a:cs typeface="Aroania"/>
              </a:rPr>
              <a:t>hacer </a:t>
            </a:r>
            <a:r>
              <a:rPr sz="3300" spc="70" dirty="0">
                <a:solidFill>
                  <a:srgbClr val="FFFFFF"/>
                </a:solidFill>
                <a:latin typeface="Aroania"/>
                <a:cs typeface="Aroania"/>
              </a:rPr>
              <a:t>algo </a:t>
            </a:r>
            <a:r>
              <a:rPr sz="3300" spc="-5" dirty="0" err="1">
                <a:solidFill>
                  <a:srgbClr val="FFFFFF"/>
                </a:solidFill>
                <a:latin typeface="Aroania"/>
                <a:cs typeface="Aroania"/>
              </a:rPr>
              <a:t>si</a:t>
            </a:r>
            <a:r>
              <a:rPr sz="3300" spc="-5" dirty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3300" spc="70" dirty="0" err="1" smtClean="0">
                <a:solidFill>
                  <a:srgbClr val="FFFFFF"/>
                </a:solidFill>
                <a:latin typeface="Aroania"/>
                <a:cs typeface="Aroania"/>
              </a:rPr>
              <a:t>nos</a:t>
            </a:r>
            <a:r>
              <a:rPr lang="en-US" sz="3300" spc="70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lang="en-US" sz="3300" spc="70" dirty="0" err="1" smtClean="0">
                <a:solidFill>
                  <a:srgbClr val="FFFFFF"/>
                </a:solidFill>
                <a:latin typeface="Aroania"/>
                <a:cs typeface="Aroania"/>
              </a:rPr>
              <a:t>parece</a:t>
            </a:r>
            <a:r>
              <a:rPr lang="en-US" sz="3300" spc="70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lang="en-US" sz="3300" spc="70" dirty="0" err="1" smtClean="0">
                <a:solidFill>
                  <a:srgbClr val="FFFFFF"/>
                </a:solidFill>
                <a:latin typeface="Aroania"/>
                <a:cs typeface="Aroania"/>
              </a:rPr>
              <a:t>s</a:t>
            </a:r>
            <a:r>
              <a:rPr sz="3300" dirty="0" err="1" smtClean="0">
                <a:solidFill>
                  <a:srgbClr val="FFFFFF"/>
                </a:solidFill>
                <a:latin typeface="Aroania"/>
                <a:cs typeface="Aroania"/>
              </a:rPr>
              <a:t>ignificativo</a:t>
            </a:r>
            <a:r>
              <a:rPr sz="3300" spc="-85" dirty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3300" dirty="0">
              <a:latin typeface="Aroania"/>
              <a:cs typeface="Aroania"/>
            </a:endParaRPr>
          </a:p>
          <a:p>
            <a:pPr marL="577850" indent="-565785">
              <a:lnSpc>
                <a:spcPts val="3270"/>
              </a:lnSpc>
              <a:buFont typeface="Wingdings"/>
              <a:buChar char=""/>
              <a:tabLst>
                <a:tab pos="577850" algn="l"/>
                <a:tab pos="578485" algn="l"/>
              </a:tabLst>
            </a:pPr>
            <a:r>
              <a:rPr sz="3300" spc="20" dirty="0">
                <a:solidFill>
                  <a:srgbClr val="FFFFFF"/>
                </a:solidFill>
                <a:latin typeface="Aroania"/>
                <a:cs typeface="Aroania"/>
              </a:rPr>
              <a:t>Debe </a:t>
            </a:r>
            <a:r>
              <a:rPr sz="3300" spc="-10" dirty="0">
                <a:solidFill>
                  <a:srgbClr val="FFFFFF"/>
                </a:solidFill>
                <a:latin typeface="Aroania"/>
                <a:cs typeface="Aroania"/>
              </a:rPr>
              <a:t>estar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convencido </a:t>
            </a:r>
            <a:r>
              <a:rPr sz="3300" spc="95" dirty="0">
                <a:solidFill>
                  <a:srgbClr val="FFFFFF"/>
                </a:solidFill>
                <a:latin typeface="Aroania"/>
                <a:cs typeface="Aroania"/>
              </a:rPr>
              <a:t>de que </a:t>
            </a:r>
            <a:r>
              <a:rPr sz="3300" spc="55" dirty="0" err="1" smtClean="0">
                <a:solidFill>
                  <a:srgbClr val="FFFFFF"/>
                </a:solidFill>
                <a:latin typeface="Aroania"/>
                <a:cs typeface="Aroania"/>
              </a:rPr>
              <a:t>puede</a:t>
            </a:r>
            <a:r>
              <a:rPr lang="en-US" sz="3300" spc="55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3300" spc="15" dirty="0" err="1" smtClean="0">
                <a:solidFill>
                  <a:srgbClr val="FFFFFF"/>
                </a:solidFill>
                <a:latin typeface="Aroania"/>
                <a:cs typeface="Aroania"/>
              </a:rPr>
              <a:t>aprender</a:t>
            </a:r>
            <a:r>
              <a:rPr sz="3300" spc="15" dirty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3300" dirty="0">
              <a:latin typeface="Aroania"/>
              <a:cs typeface="Aroania"/>
            </a:endParaRPr>
          </a:p>
          <a:p>
            <a:pPr marL="577850" marR="556260" indent="-565785">
              <a:lnSpc>
                <a:spcPts val="3560"/>
              </a:lnSpc>
              <a:spcBef>
                <a:spcPts val="245"/>
              </a:spcBef>
              <a:buFont typeface="Wingdings"/>
              <a:buChar char=""/>
              <a:tabLst>
                <a:tab pos="577850" algn="l"/>
                <a:tab pos="578485" algn="l"/>
              </a:tabLst>
            </a:pPr>
            <a:r>
              <a:rPr sz="3300" spc="-85" dirty="0">
                <a:solidFill>
                  <a:srgbClr val="FFFFFF"/>
                </a:solidFill>
                <a:latin typeface="Aroania"/>
                <a:cs typeface="Aroania"/>
              </a:rPr>
              <a:t>Tienes </a:t>
            </a:r>
            <a:r>
              <a:rPr sz="3300" spc="6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3300" spc="25" dirty="0">
                <a:solidFill>
                  <a:srgbClr val="FFFFFF"/>
                </a:solidFill>
                <a:latin typeface="Aroania"/>
                <a:cs typeface="Aroania"/>
              </a:rPr>
              <a:t>sentir </a:t>
            </a:r>
            <a:r>
              <a:rPr sz="3300" spc="65" dirty="0">
                <a:solidFill>
                  <a:srgbClr val="FFFFFF"/>
                </a:solidFill>
                <a:latin typeface="Aroania"/>
                <a:cs typeface="Aroania"/>
              </a:rPr>
              <a:t>emociones </a:t>
            </a:r>
            <a:r>
              <a:rPr sz="3300" dirty="0">
                <a:solidFill>
                  <a:srgbClr val="FFFFFF"/>
                </a:solidFill>
                <a:latin typeface="Aroania"/>
                <a:cs typeface="Aroania"/>
              </a:rPr>
              <a:t>hacia </a:t>
            </a:r>
            <a:r>
              <a:rPr sz="3300" spc="55" dirty="0">
                <a:solidFill>
                  <a:srgbClr val="FFFFFF"/>
                </a:solidFill>
                <a:latin typeface="Aroania"/>
                <a:cs typeface="Aroania"/>
              </a:rPr>
              <a:t>lo que </a:t>
            </a:r>
            <a:r>
              <a:rPr sz="3300" spc="5" dirty="0">
                <a:solidFill>
                  <a:srgbClr val="FFFFFF"/>
                </a:solidFill>
                <a:latin typeface="Aroania"/>
                <a:cs typeface="Aroania"/>
              </a:rPr>
              <a:t>estás </a:t>
            </a:r>
            <a:r>
              <a:rPr sz="3300" spc="25" dirty="0">
                <a:solidFill>
                  <a:srgbClr val="FFFFFF"/>
                </a:solidFill>
                <a:latin typeface="Aroania"/>
                <a:cs typeface="Aroania"/>
              </a:rPr>
              <a:t>aprendiendo.</a:t>
            </a:r>
            <a:endParaRPr sz="3300" dirty="0">
              <a:latin typeface="Aroania"/>
              <a:cs typeface="Aroan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618" y="1397099"/>
            <a:ext cx="8428432" cy="379430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8500"/>
              </a:lnSpc>
              <a:spcBef>
                <a:spcPts val="185"/>
              </a:spcBef>
            </a:pPr>
            <a:r>
              <a:rPr sz="4950" spc="540" dirty="0">
                <a:solidFill>
                  <a:srgbClr val="FFFFFF"/>
                </a:solidFill>
                <a:latin typeface="Trebuchet MS"/>
                <a:cs typeface="Trebuchet MS"/>
              </a:rPr>
              <a:t>Si el </a:t>
            </a:r>
            <a:r>
              <a:rPr sz="4950" spc="785" dirty="0">
                <a:solidFill>
                  <a:srgbClr val="FFFFFF"/>
                </a:solidFill>
                <a:latin typeface="Trebuchet MS"/>
                <a:cs typeface="Trebuchet MS"/>
              </a:rPr>
              <a:t>aprendizaje </a:t>
            </a:r>
            <a:r>
              <a:rPr sz="4950" spc="265" dirty="0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sz="4950" spc="1035" dirty="0">
                <a:solidFill>
                  <a:srgbClr val="FFFFFF"/>
                </a:solidFill>
                <a:latin typeface="Trebuchet MS"/>
                <a:cs typeface="Trebuchet MS"/>
              </a:rPr>
              <a:t>centra </a:t>
            </a:r>
            <a:r>
              <a:rPr sz="4950" spc="1110" dirty="0">
                <a:solidFill>
                  <a:srgbClr val="FFFFFF"/>
                </a:solidFill>
                <a:latin typeface="Trebuchet MS"/>
                <a:cs typeface="Trebuchet MS"/>
              </a:rPr>
              <a:t>en la </a:t>
            </a:r>
            <a:r>
              <a:rPr sz="4950" spc="765" dirty="0">
                <a:solidFill>
                  <a:srgbClr val="FFFFFF"/>
                </a:solidFill>
                <a:latin typeface="Trebuchet MS"/>
                <a:cs typeface="Trebuchet MS"/>
              </a:rPr>
              <a:t>"construcción de </a:t>
            </a:r>
            <a:r>
              <a:rPr sz="4950" spc="775" dirty="0">
                <a:solidFill>
                  <a:srgbClr val="FFFFFF"/>
                </a:solidFill>
                <a:latin typeface="Trebuchet MS"/>
                <a:cs typeface="Trebuchet MS"/>
              </a:rPr>
              <a:t>significado</a:t>
            </a:r>
            <a:r>
              <a:rPr sz="4950" spc="775" dirty="0">
                <a:solidFill>
                  <a:srgbClr val="FFFFFF"/>
                </a:solidFill>
                <a:latin typeface="Times New Roman"/>
                <a:cs typeface="Times New Roman"/>
              </a:rPr>
              <a:t>"</a:t>
            </a:r>
            <a:r>
              <a:rPr sz="4850" b="1" spc="77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4850" b="1" spc="844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requiere</a:t>
            </a:r>
            <a:r>
              <a:rPr lang="en-US" sz="4850" b="1" spc="844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50" b="1" spc="77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motivación</a:t>
            </a:r>
            <a:r>
              <a:rPr sz="4950" b="1" spc="77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98897" y="0"/>
            <a:ext cx="9702584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6639" y="1387475"/>
            <a:ext cx="7860030" cy="1929764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70"/>
              </a:spcBef>
            </a:pPr>
            <a:r>
              <a:rPr sz="6850" spc="-620" dirty="0">
                <a:latin typeface="Georgia"/>
                <a:cs typeface="Georgia"/>
              </a:rPr>
              <a:t>....E </a:t>
            </a:r>
            <a:r>
              <a:rPr sz="6850" spc="-750" dirty="0">
                <a:latin typeface="Georgia"/>
                <a:cs typeface="Georgia"/>
              </a:rPr>
              <a:t>METACOGNITIVO</a:t>
            </a:r>
            <a:endParaRPr sz="685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6639" y="4587875"/>
            <a:ext cx="7942580" cy="462639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440"/>
              </a:spcBef>
            </a:pPr>
            <a:r>
              <a:rPr sz="3200" b="1" spc="-150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200" spc="60" dirty="0">
                <a:solidFill>
                  <a:srgbClr val="FFFFFF"/>
                </a:solidFill>
                <a:latin typeface="Aroania"/>
                <a:cs typeface="Aroania"/>
              </a:rPr>
              <a:t>considera que </a:t>
            </a:r>
            <a:r>
              <a:rPr sz="3200" spc="-15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200" spc="95" dirty="0">
                <a:solidFill>
                  <a:srgbClr val="FFFFFF"/>
                </a:solidFill>
                <a:latin typeface="Aroania"/>
                <a:cs typeface="Aroania"/>
              </a:rPr>
              <a:t>niño es </a:t>
            </a:r>
            <a:r>
              <a:rPr sz="3200" spc="65" dirty="0">
                <a:solidFill>
                  <a:srgbClr val="FFFFFF"/>
                </a:solidFill>
                <a:latin typeface="Aroania"/>
                <a:cs typeface="Aroania"/>
              </a:rPr>
              <a:t>capaz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, y </a:t>
            </a:r>
            <a:r>
              <a:rPr sz="3200" spc="9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3200" spc="80" dirty="0">
                <a:solidFill>
                  <a:srgbClr val="FFFFFF"/>
                </a:solidFill>
                <a:latin typeface="Aroania"/>
                <a:cs typeface="Aroania"/>
              </a:rPr>
              <a:t>menos que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el adulto</a:t>
            </a:r>
            <a:r>
              <a:rPr sz="3200" spc="95" dirty="0">
                <a:solidFill>
                  <a:srgbClr val="FFFFFF"/>
                </a:solidFill>
                <a:latin typeface="Aroania"/>
                <a:cs typeface="Aroania"/>
              </a:rPr>
              <a:t>, de </a:t>
            </a:r>
            <a:r>
              <a:rPr sz="3200" spc="15" dirty="0">
                <a:solidFill>
                  <a:srgbClr val="FFFFFF"/>
                </a:solidFill>
                <a:latin typeface="Aroania"/>
                <a:cs typeface="Aroania"/>
              </a:rPr>
              <a:t>reflexionar </a:t>
            </a:r>
            <a:r>
              <a:rPr sz="3200" spc="45" dirty="0">
                <a:solidFill>
                  <a:srgbClr val="FFFFFF"/>
                </a:solidFill>
                <a:latin typeface="Aroania"/>
                <a:cs typeface="Aroania"/>
              </a:rPr>
              <a:t>sobre </a:t>
            </a:r>
            <a:r>
              <a:rPr sz="3200" spc="60" dirty="0">
                <a:solidFill>
                  <a:srgbClr val="FFFFFF"/>
                </a:solidFill>
                <a:latin typeface="Aroania"/>
                <a:cs typeface="Aroania"/>
              </a:rPr>
              <a:t>su </a:t>
            </a:r>
            <a:r>
              <a:rPr sz="3200" spc="15" dirty="0">
                <a:solidFill>
                  <a:srgbClr val="FFFFFF"/>
                </a:solidFill>
                <a:latin typeface="Aroania"/>
                <a:cs typeface="Aroania"/>
              </a:rPr>
              <a:t>propio 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pensamiento y </a:t>
            </a:r>
            <a:r>
              <a:rPr sz="3200" spc="55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200" spc="20" dirty="0">
                <a:solidFill>
                  <a:srgbClr val="FFFFFF"/>
                </a:solidFill>
                <a:latin typeface="Aroania"/>
                <a:cs typeface="Aroania"/>
              </a:rPr>
              <a:t>corregir 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sus </a:t>
            </a:r>
            <a:r>
              <a:rPr sz="3200" spc="60" dirty="0">
                <a:solidFill>
                  <a:srgbClr val="FFFFFF"/>
                </a:solidFill>
                <a:latin typeface="Aroania"/>
                <a:cs typeface="Aroania"/>
              </a:rPr>
              <a:t>ideas 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nociones </a:t>
            </a:r>
            <a:r>
              <a:rPr sz="3200" spc="65" dirty="0">
                <a:solidFill>
                  <a:srgbClr val="FFFFFF"/>
                </a:solidFill>
                <a:latin typeface="Aroania"/>
                <a:cs typeface="Aroania"/>
              </a:rPr>
              <a:t>a través de la 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reflexión</a:t>
            </a:r>
            <a:r>
              <a:rPr sz="3200" spc="-55" dirty="0">
                <a:solidFill>
                  <a:srgbClr val="FFFFFF"/>
                </a:solidFill>
                <a:latin typeface="Aroania"/>
                <a:cs typeface="Aroania"/>
              </a:rPr>
              <a:t>: </a:t>
            </a:r>
            <a:r>
              <a:rPr sz="3200" spc="-30" dirty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r>
              <a:rPr sz="3200" i="1" spc="-30" dirty="0">
                <a:solidFill>
                  <a:srgbClr val="FFFFFF"/>
                </a:solidFill>
                <a:latin typeface="Trebuchet MS"/>
                <a:cs typeface="Trebuchet MS"/>
              </a:rPr>
              <a:t>ir a </a:t>
            </a:r>
            <a:r>
              <a:rPr sz="3200" i="1" spc="-105" dirty="0">
                <a:solidFill>
                  <a:srgbClr val="FFFFFF"/>
                </a:solidFill>
                <a:latin typeface="Trebuchet MS"/>
                <a:cs typeface="Trebuchet MS"/>
              </a:rPr>
              <a:t>meta</a:t>
            </a:r>
            <a:r>
              <a:rPr sz="3200" spc="-105" dirty="0">
                <a:solidFill>
                  <a:srgbClr val="FFFFFF"/>
                </a:solidFill>
                <a:latin typeface="Aroania"/>
                <a:cs typeface="Aroania"/>
              </a:rPr>
              <a:t>", </a:t>
            </a:r>
            <a:r>
              <a:rPr sz="3200" spc="80" dirty="0">
                <a:solidFill>
                  <a:srgbClr val="FFFFFF"/>
                </a:solidFill>
                <a:latin typeface="Aroania"/>
                <a:cs typeface="Aroania"/>
              </a:rPr>
              <a:t>como </a:t>
            </a:r>
            <a:r>
              <a:rPr sz="3200" spc="15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dice </a:t>
            </a:r>
            <a:r>
              <a:rPr sz="3200" spc="10" dirty="0">
                <a:solidFill>
                  <a:srgbClr val="FFFFFF"/>
                </a:solidFill>
                <a:latin typeface="Aroania"/>
                <a:cs typeface="Aroania"/>
              </a:rPr>
              <a:t>a veces,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es decir, </a:t>
            </a:r>
            <a:r>
              <a:rPr sz="3200" spc="55" dirty="0">
                <a:solidFill>
                  <a:srgbClr val="FFFFFF"/>
                </a:solidFill>
                <a:latin typeface="Aroania"/>
                <a:cs typeface="Aroania"/>
              </a:rPr>
              <a:t>ir a </a:t>
            </a:r>
            <a:r>
              <a:rPr sz="3200" spc="35" dirty="0">
                <a:solidFill>
                  <a:srgbClr val="FFFFFF"/>
                </a:solidFill>
                <a:latin typeface="Aroania"/>
                <a:cs typeface="Aroania"/>
              </a:rPr>
              <a:t>metacognición. </a:t>
            </a:r>
            <a:r>
              <a:rPr sz="3200" spc="65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200" spc="9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3200" spc="25" dirty="0">
                <a:solidFill>
                  <a:srgbClr val="FFFFFF"/>
                </a:solidFill>
                <a:latin typeface="Aroania"/>
                <a:cs typeface="Aroania"/>
              </a:rPr>
              <a:t>y la </a:t>
            </a:r>
            <a:r>
              <a:rPr sz="3200" spc="55" dirty="0">
                <a:solidFill>
                  <a:srgbClr val="FFFFFF"/>
                </a:solidFill>
                <a:latin typeface="Aroania"/>
                <a:cs typeface="Aroania"/>
              </a:rPr>
              <a:t>niña,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3200" spc="-10" dirty="0">
                <a:solidFill>
                  <a:srgbClr val="FFFFFF"/>
                </a:solidFill>
                <a:latin typeface="Aroania"/>
                <a:cs typeface="Aroania"/>
              </a:rPr>
              <a:t>definitiva, </a:t>
            </a:r>
            <a:r>
              <a:rPr sz="3200" spc="50" dirty="0">
                <a:solidFill>
                  <a:srgbClr val="FFFFFF"/>
                </a:solidFill>
                <a:latin typeface="Aroania"/>
                <a:cs typeface="Aroania"/>
              </a:rPr>
              <a:t>son </a:t>
            </a:r>
            <a:r>
              <a:rPr sz="3200" spc="10" dirty="0">
                <a:solidFill>
                  <a:srgbClr val="FFFFFF"/>
                </a:solidFill>
                <a:latin typeface="Aroania"/>
                <a:cs typeface="Aroania"/>
              </a:rPr>
              <a:t>vistos </a:t>
            </a:r>
            <a:r>
              <a:rPr sz="3200" spc="95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3200" spc="75" dirty="0">
                <a:solidFill>
                  <a:srgbClr val="FFFFFF"/>
                </a:solidFill>
                <a:latin typeface="Aroania"/>
                <a:cs typeface="Aroania"/>
              </a:rPr>
              <a:t>sólo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como </a:t>
            </a:r>
            <a:r>
              <a:rPr sz="3200" spc="55" dirty="0">
                <a:solidFill>
                  <a:srgbClr val="FFFFFF"/>
                </a:solidFill>
                <a:latin typeface="Aroania"/>
                <a:cs typeface="Aroania"/>
              </a:rPr>
              <a:t>aprendices </a:t>
            </a:r>
            <a:r>
              <a:rPr sz="3200" spc="70" dirty="0">
                <a:solidFill>
                  <a:srgbClr val="FFFFFF"/>
                </a:solidFill>
                <a:latin typeface="Aroania"/>
                <a:cs typeface="Aroania"/>
              </a:rPr>
              <a:t>sino </a:t>
            </a:r>
            <a:r>
              <a:rPr sz="3200" spc="55" dirty="0">
                <a:solidFill>
                  <a:srgbClr val="FFFFFF"/>
                </a:solidFill>
                <a:latin typeface="Aroania"/>
                <a:cs typeface="Aroania"/>
              </a:rPr>
              <a:t>como </a:t>
            </a:r>
            <a:r>
              <a:rPr sz="3200" spc="10" dirty="0">
                <a:solidFill>
                  <a:srgbClr val="FFFFFF"/>
                </a:solidFill>
                <a:latin typeface="Aroania"/>
                <a:cs typeface="Aroania"/>
              </a:rPr>
              <a:t>epistemólogos".</a:t>
            </a:r>
            <a:endParaRPr sz="3200" dirty="0">
              <a:latin typeface="Aroania"/>
              <a:cs typeface="Aroan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 dirty="0">
              <a:latin typeface="Aroania"/>
              <a:cs typeface="Aroan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Aroania"/>
                <a:cs typeface="Aroania"/>
              </a:rPr>
              <a:t>Bruner, </a:t>
            </a:r>
            <a:r>
              <a:rPr sz="3200" spc="-165" dirty="0">
                <a:solidFill>
                  <a:srgbClr val="FFFFFF"/>
                </a:solidFill>
                <a:latin typeface="Aroania"/>
                <a:cs typeface="Aroania"/>
              </a:rPr>
              <a:t>1996, </a:t>
            </a:r>
            <a:r>
              <a:rPr sz="3200" spc="-90" dirty="0">
                <a:solidFill>
                  <a:srgbClr val="FFFFFF"/>
                </a:solidFill>
                <a:latin typeface="Aroania"/>
                <a:cs typeface="Aroania"/>
              </a:rPr>
              <a:t>p.35</a:t>
            </a:r>
            <a:endParaRPr sz="3200" dirty="0">
              <a:latin typeface="Aroania"/>
              <a:cs typeface="Aroan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79782" y="0"/>
            <a:ext cx="9524317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07353"/>
            <a:ext cx="20104100" cy="3501390"/>
          </a:xfrm>
          <a:custGeom>
            <a:avLst/>
            <a:gdLst/>
            <a:ahLst/>
            <a:cxnLst/>
            <a:rect l="l" t="t" r="r" b="b"/>
            <a:pathLst>
              <a:path w="20104100" h="3501390">
                <a:moveTo>
                  <a:pt x="20104099" y="0"/>
                </a:moveTo>
                <a:lnTo>
                  <a:pt x="0" y="0"/>
                </a:lnTo>
                <a:lnTo>
                  <a:pt x="0" y="3501202"/>
                </a:lnTo>
                <a:lnTo>
                  <a:pt x="20104099" y="350120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0393" y="0"/>
            <a:ext cx="2020880" cy="20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0450" y="1158875"/>
            <a:ext cx="8416290" cy="9290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5669">
              <a:lnSpc>
                <a:spcPct val="100200"/>
              </a:lnSpc>
              <a:spcBef>
                <a:spcPts val="100"/>
              </a:spcBef>
            </a:pPr>
            <a:r>
              <a:rPr sz="4850" spc="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</a:t>
            </a:r>
            <a:r>
              <a:rPr sz="485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 </a:t>
            </a:r>
            <a:r>
              <a:rPr sz="485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 </a:t>
            </a:r>
            <a:r>
              <a:rPr sz="4850" spc="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ORIGINA </a:t>
            </a:r>
            <a:r>
              <a:rPr sz="4850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485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sz="485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LA VIDA </a:t>
            </a:r>
            <a:r>
              <a:rPr sz="4850" spc="-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485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 </a:t>
            </a:r>
            <a:r>
              <a:rPr sz="4850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485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NECESIDADES</a:t>
            </a:r>
            <a:endParaRPr sz="48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800"/>
              </a:lnSpc>
            </a:pPr>
            <a:r>
              <a:rPr sz="360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sz="36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</a:t>
            </a:r>
            <a:r>
              <a:rPr sz="36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reconectar </a:t>
            </a:r>
            <a:r>
              <a:rPr sz="3600" spc="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conocimiento </a:t>
            </a:r>
            <a:r>
              <a:rPr sz="360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disciplinar </a:t>
            </a:r>
            <a:r>
              <a:rPr sz="360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sz="3600" spc="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sz="3600" spc="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sentido </a:t>
            </a:r>
            <a:r>
              <a:rPr sz="36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general, con </a:t>
            </a:r>
            <a:r>
              <a:rPr sz="360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3600" spc="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vínculo </a:t>
            </a:r>
            <a:r>
              <a:rPr sz="360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3600" spc="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sz="3600" spc="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sz="3600" spc="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vida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3600" spc="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sz="36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3600" spc="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sz="360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3600" spc="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hombre </a:t>
            </a:r>
            <a:r>
              <a:rPr sz="36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hecho</a:t>
            </a:r>
            <a:r>
              <a:rPr sz="3600" spc="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</a:t>
            </a:r>
            <a:r>
              <a:rPr sz="360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3600" spc="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sentido </a:t>
            </a:r>
            <a:r>
              <a:rPr sz="360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3600" spc="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puede </a:t>
            </a:r>
            <a:r>
              <a:rPr sz="36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</a:t>
            </a:r>
            <a:r>
              <a:rPr sz="360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3600" spc="11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36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del </a:t>
            </a:r>
            <a:r>
              <a:rPr sz="360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estudiante, e </a:t>
            </a:r>
            <a:r>
              <a:rPr sz="3600" spc="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introducir </a:t>
            </a:r>
            <a:r>
              <a:rPr sz="360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3600" spc="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a </a:t>
            </a:r>
            <a:r>
              <a:rPr sz="3600" spc="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través </a:t>
            </a:r>
            <a:r>
              <a:rPr sz="3600" spc="9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cual </a:t>
            </a:r>
            <a:r>
              <a:rPr sz="3600" spc="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evoluciona.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38163" y="731653"/>
            <a:ext cx="8438515" cy="10146665"/>
            <a:chOff x="10438163" y="731653"/>
            <a:chExt cx="8438515" cy="10146665"/>
          </a:xfrm>
        </p:grpSpPr>
        <p:sp>
          <p:nvSpPr>
            <p:cNvPr id="7" name="object 7"/>
            <p:cNvSpPr/>
            <p:nvPr/>
          </p:nvSpPr>
          <p:spPr>
            <a:xfrm>
              <a:off x="10491826" y="731653"/>
              <a:ext cx="4192280" cy="2794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84055" y="6562627"/>
              <a:ext cx="4192280" cy="2794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41749" y="2126898"/>
              <a:ext cx="4134690" cy="27499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8163" y="8088759"/>
              <a:ext cx="4184427" cy="27891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02297" y="4849328"/>
              <a:ext cx="4181809" cy="24776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7650" y="1323258"/>
            <a:ext cx="11206480" cy="8437245"/>
            <a:chOff x="8397650" y="1323258"/>
            <a:chExt cx="11206480" cy="8437245"/>
          </a:xfrm>
        </p:grpSpPr>
        <p:sp>
          <p:nvSpPr>
            <p:cNvPr id="3" name="object 3"/>
            <p:cNvSpPr/>
            <p:nvPr/>
          </p:nvSpPr>
          <p:spPr>
            <a:xfrm>
              <a:off x="13067665" y="1323258"/>
              <a:ext cx="6536450" cy="4350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6933" y="5654278"/>
              <a:ext cx="6597191" cy="4105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97650" y="1323258"/>
              <a:ext cx="5167381" cy="84369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12850" y="1548091"/>
            <a:ext cx="5756218" cy="3027752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065" marR="5080" indent="-1905" algn="ctr">
              <a:lnSpc>
                <a:spcPts val="7840"/>
              </a:lnSpc>
              <a:spcBef>
                <a:spcPts val="210"/>
              </a:spcBef>
            </a:pPr>
            <a:r>
              <a:rPr sz="6600" spc="-505" dirty="0">
                <a:latin typeface="Arial" panose="020B0604020202020204" pitchFamily="34" charset="0"/>
                <a:cs typeface="Arial" panose="020B0604020202020204" pitchFamily="34" charset="0"/>
              </a:rPr>
              <a:t>UTILIZAR </a:t>
            </a:r>
            <a:r>
              <a:rPr sz="6600" spc="-290" dirty="0">
                <a:latin typeface="Arial" panose="020B0604020202020204" pitchFamily="34" charset="0"/>
                <a:cs typeface="Arial" panose="020B0604020202020204" pitchFamily="34" charset="0"/>
              </a:rPr>
              <a:t>MÚLTIPLES </a:t>
            </a:r>
            <a:r>
              <a:rPr sz="6600" spc="-465" dirty="0">
                <a:latin typeface="Arial" panose="020B0604020202020204" pitchFamily="34" charset="0"/>
                <a:cs typeface="Arial" panose="020B0604020202020204" pitchFamily="34" charset="0"/>
              </a:rPr>
              <a:t>ESTRATEGIAS 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549" y="5654675"/>
            <a:ext cx="6433820" cy="2244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1270" algn="ctr">
              <a:lnSpc>
                <a:spcPct val="101200"/>
              </a:lnSpc>
              <a:spcBef>
                <a:spcPts val="75"/>
              </a:spcBef>
            </a:pPr>
            <a:r>
              <a:rPr sz="3600" spc="-135" dirty="0">
                <a:solidFill>
                  <a:srgbClr val="FFFFFF"/>
                </a:solidFill>
                <a:latin typeface="Aroania"/>
                <a:cs typeface="Aroania"/>
              </a:rPr>
              <a:t>La </a:t>
            </a:r>
            <a:r>
              <a:rPr sz="3600" spc="25" dirty="0">
                <a:solidFill>
                  <a:srgbClr val="FFFFFF"/>
                </a:solidFill>
                <a:latin typeface="Aroania"/>
                <a:cs typeface="Aroania"/>
              </a:rPr>
              <a:t>asignatura </a:t>
            </a:r>
            <a:r>
              <a:rPr sz="3600" spc="140" dirty="0">
                <a:solidFill>
                  <a:srgbClr val="FFFFFF"/>
                </a:solidFill>
                <a:latin typeface="Aroania"/>
                <a:cs typeface="Aroania"/>
              </a:rPr>
              <a:t>puede </a:t>
            </a:r>
            <a:r>
              <a:rPr sz="3600" spc="5" dirty="0">
                <a:solidFill>
                  <a:srgbClr val="FFFFFF"/>
                </a:solidFill>
                <a:latin typeface="Aroania"/>
                <a:cs typeface="Aroania"/>
              </a:rPr>
              <a:t>tener </a:t>
            </a:r>
            <a:r>
              <a:rPr sz="3600" spc="20" dirty="0">
                <a:solidFill>
                  <a:srgbClr val="FFFFFF"/>
                </a:solidFill>
                <a:latin typeface="Aroania"/>
                <a:cs typeface="Aroania"/>
              </a:rPr>
              <a:t>diferentes </a:t>
            </a:r>
            <a:r>
              <a:rPr sz="3600" spc="5" dirty="0">
                <a:solidFill>
                  <a:srgbClr val="FFFFFF"/>
                </a:solidFill>
                <a:latin typeface="Aroania"/>
                <a:cs typeface="Aroania"/>
              </a:rPr>
              <a:t>estrategias de </a:t>
            </a:r>
            <a:r>
              <a:rPr sz="3600" spc="85" dirty="0">
                <a:solidFill>
                  <a:srgbClr val="FFFFFF"/>
                </a:solidFill>
                <a:latin typeface="Aroania"/>
                <a:cs typeface="Aroania"/>
              </a:rPr>
              <a:t>aprendizaje </a:t>
            </a:r>
            <a:r>
              <a:rPr sz="3600" spc="9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Aroania"/>
                <a:cs typeface="Aroania"/>
              </a:rPr>
              <a:t>ser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facilitada </a:t>
            </a:r>
            <a:r>
              <a:rPr sz="3600" spc="70" dirty="0">
                <a:solidFill>
                  <a:srgbClr val="FFFFFF"/>
                </a:solidFill>
                <a:latin typeface="Aroania"/>
                <a:cs typeface="Aroania"/>
              </a:rPr>
              <a:t>mediante el uso de </a:t>
            </a:r>
            <a:r>
              <a:rPr sz="3600" spc="10" dirty="0">
                <a:solidFill>
                  <a:srgbClr val="FFFFFF"/>
                </a:solidFill>
                <a:latin typeface="Aroania"/>
                <a:cs typeface="Aroania"/>
              </a:rPr>
              <a:t>diﬀerentes </a:t>
            </a:r>
            <a:r>
              <a:rPr sz="3600" spc="50" dirty="0">
                <a:solidFill>
                  <a:srgbClr val="FFFFFF"/>
                </a:solidFill>
                <a:latin typeface="Aroania"/>
                <a:cs typeface="Aroania"/>
              </a:rPr>
              <a:t>herramientas </a:t>
            </a:r>
            <a:r>
              <a:rPr sz="3600" spc="3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600" spc="40" dirty="0">
                <a:solidFill>
                  <a:srgbClr val="FFFFFF"/>
                </a:solidFill>
                <a:latin typeface="Aroania"/>
                <a:cs typeface="Aroania"/>
              </a:rPr>
              <a:t>actividades.</a:t>
            </a:r>
            <a:endParaRPr sz="3600" dirty="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7108" y="925364"/>
            <a:ext cx="10383520" cy="9236710"/>
            <a:chOff x="8997108" y="925364"/>
            <a:chExt cx="10383520" cy="9236710"/>
          </a:xfrm>
        </p:grpSpPr>
        <p:sp>
          <p:nvSpPr>
            <p:cNvPr id="3" name="object 3"/>
            <p:cNvSpPr/>
            <p:nvPr/>
          </p:nvSpPr>
          <p:spPr>
            <a:xfrm>
              <a:off x="13688064" y="6367607"/>
              <a:ext cx="5692234" cy="3794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7108" y="3571880"/>
              <a:ext cx="6023376" cy="4015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41164" y="925364"/>
              <a:ext cx="6039083" cy="4015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9450" y="1362245"/>
            <a:ext cx="8070696" cy="370755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algn="ctr">
              <a:lnSpc>
                <a:spcPct val="101699"/>
              </a:lnSpc>
              <a:spcBef>
                <a:spcPts val="5"/>
              </a:spcBef>
            </a:pPr>
            <a:r>
              <a:rPr sz="6000" spc="-10" dirty="0">
                <a:latin typeface="Arial" panose="020B0604020202020204" pitchFamily="34" charset="0"/>
                <a:cs typeface="Arial" panose="020B0604020202020204" pitchFamily="34" charset="0"/>
              </a:rPr>
              <a:t>EL APRENDIZAJE </a:t>
            </a:r>
            <a:r>
              <a:rPr lang="en-US" sz="60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PUEDE </a:t>
            </a:r>
            <a:r>
              <a:rPr sz="6000" spc="-275" dirty="0" smtClean="0">
                <a:latin typeface="Arial" panose="020B0604020202020204" pitchFamily="34" charset="0"/>
                <a:cs typeface="Arial" panose="020B0604020202020204" pitchFamily="34" charset="0"/>
              </a:rPr>
              <a:t>SER </a:t>
            </a:r>
            <a:r>
              <a:rPr sz="6000" spc="-355" dirty="0">
                <a:latin typeface="Arial" panose="020B0604020202020204" pitchFamily="34" charset="0"/>
                <a:cs typeface="Arial" panose="020B0604020202020204" pitchFamily="34" charset="0"/>
              </a:rPr>
              <a:t>DIVERTIDO </a:t>
            </a:r>
            <a:r>
              <a:rPr sz="6000" spc="-43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6000" spc="-355" dirty="0">
                <a:latin typeface="Arial" panose="020B0604020202020204" pitchFamily="34" charset="0"/>
                <a:cs typeface="Arial" panose="020B0604020202020204" pitchFamily="34" charset="0"/>
              </a:rPr>
              <a:t>PLACENTERO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677" y="5766392"/>
            <a:ext cx="7534973" cy="44876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2080" marR="125095" algn="ctr">
              <a:lnSpc>
                <a:spcPct val="100800"/>
              </a:lnSpc>
              <a:spcBef>
                <a:spcPts val="90"/>
              </a:spcBef>
            </a:pPr>
            <a:r>
              <a:rPr sz="3600" spc="-135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600" spc="70" dirty="0">
                <a:solidFill>
                  <a:srgbClr val="FFFFFF"/>
                </a:solidFill>
                <a:latin typeface="Aroania"/>
                <a:cs typeface="Aroania"/>
              </a:rPr>
              <a:t>deseo </a:t>
            </a:r>
            <a:r>
              <a:rPr sz="3600" spc="114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600" spc="60" dirty="0">
                <a:solidFill>
                  <a:srgbClr val="FFFFFF"/>
                </a:solidFill>
                <a:latin typeface="Aroania"/>
                <a:cs typeface="Aroania"/>
              </a:rPr>
              <a:t>aprender </a:t>
            </a:r>
            <a:r>
              <a:rPr sz="3600" spc="75" dirty="0">
                <a:solidFill>
                  <a:srgbClr val="FFFFFF"/>
                </a:solidFill>
                <a:latin typeface="Aroania"/>
                <a:cs typeface="Aroania"/>
              </a:rPr>
              <a:t>debe </a:t>
            </a:r>
            <a:r>
              <a:rPr sz="3600" spc="-5" dirty="0">
                <a:solidFill>
                  <a:srgbClr val="FFFFFF"/>
                </a:solidFill>
                <a:latin typeface="Aroania"/>
                <a:cs typeface="Aroania"/>
              </a:rPr>
              <a:t>ser </a:t>
            </a:r>
            <a:r>
              <a:rPr sz="3600" spc="9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3600" spc="95" dirty="0">
                <a:solidFill>
                  <a:srgbClr val="FFFFFF"/>
                </a:solidFill>
                <a:latin typeface="Aroania"/>
                <a:cs typeface="Aroania"/>
              </a:rPr>
              <a:t>primer </a:t>
            </a:r>
            <a:r>
              <a:rPr sz="3600" spc="50" dirty="0">
                <a:solidFill>
                  <a:srgbClr val="FFFFFF"/>
                </a:solidFill>
                <a:latin typeface="Aroania"/>
                <a:cs typeface="Aroania"/>
              </a:rPr>
              <a:t>objetivo, </a:t>
            </a:r>
            <a:r>
              <a:rPr sz="3600" spc="3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600" spc="75" dirty="0" err="1">
                <a:solidFill>
                  <a:srgbClr val="FFFFFF"/>
                </a:solidFill>
                <a:latin typeface="Aroania"/>
                <a:cs typeface="Aroania"/>
              </a:rPr>
              <a:t>este</a:t>
            </a:r>
            <a:r>
              <a:rPr sz="3600" spc="75" dirty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3600" spc="140" dirty="0" err="1" smtClean="0">
                <a:solidFill>
                  <a:srgbClr val="FFFFFF"/>
                </a:solidFill>
                <a:latin typeface="Aroania"/>
                <a:cs typeface="Aroania"/>
              </a:rPr>
              <a:t>puede</a:t>
            </a:r>
            <a:r>
              <a:rPr sz="3600" spc="140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oania"/>
                <a:cs typeface="Aroania"/>
              </a:rPr>
              <a:t>lograrse </a:t>
            </a:r>
            <a:r>
              <a:rPr sz="3600" spc="25" dirty="0">
                <a:solidFill>
                  <a:srgbClr val="FFFFFF"/>
                </a:solidFill>
                <a:latin typeface="Aroania"/>
                <a:cs typeface="Aroania"/>
              </a:rPr>
              <a:t>a través </a:t>
            </a:r>
            <a:r>
              <a:rPr sz="3600" spc="9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3600" spc="55" dirty="0">
                <a:solidFill>
                  <a:srgbClr val="FFFFFF"/>
                </a:solidFill>
                <a:latin typeface="Aroania"/>
                <a:cs typeface="Aroania"/>
              </a:rPr>
              <a:t>lo agradable de las </a:t>
            </a:r>
            <a:r>
              <a:rPr sz="3600" spc="65" dirty="0">
                <a:solidFill>
                  <a:srgbClr val="FFFFFF"/>
                </a:solidFill>
                <a:latin typeface="Aroania"/>
                <a:cs typeface="Aroania"/>
              </a:rPr>
              <a:t>situaciones </a:t>
            </a:r>
            <a:r>
              <a:rPr sz="3600" spc="35" dirty="0">
                <a:solidFill>
                  <a:srgbClr val="FFFFFF"/>
                </a:solidFill>
                <a:latin typeface="Aroania"/>
                <a:cs typeface="Aroania"/>
              </a:rPr>
              <a:t>y los </a:t>
            </a:r>
            <a:r>
              <a:rPr sz="3600" spc="95" dirty="0">
                <a:solidFill>
                  <a:srgbClr val="FFFFFF"/>
                </a:solidFill>
                <a:latin typeface="Aroania"/>
                <a:cs typeface="Aroania"/>
              </a:rPr>
              <a:t>métodos de </a:t>
            </a:r>
            <a:r>
              <a:rPr sz="3600" spc="70" dirty="0">
                <a:solidFill>
                  <a:srgbClr val="FFFFFF"/>
                </a:solidFill>
                <a:latin typeface="Aroania"/>
                <a:cs typeface="Aroania"/>
              </a:rPr>
              <a:t>aprendizaje</a:t>
            </a:r>
            <a:r>
              <a:rPr sz="3600" spc="60" dirty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3600" dirty="0">
              <a:latin typeface="Aroania"/>
              <a:cs typeface="Aroania"/>
            </a:endParaRPr>
          </a:p>
          <a:p>
            <a:pPr marL="12065" marR="5080" algn="ctr">
              <a:lnSpc>
                <a:spcPct val="100800"/>
              </a:lnSpc>
              <a:spcBef>
                <a:spcPts val="20"/>
              </a:spcBef>
            </a:pPr>
            <a:r>
              <a:rPr sz="3600" spc="10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3600" spc="95" dirty="0">
                <a:solidFill>
                  <a:srgbClr val="FFFFFF"/>
                </a:solidFill>
                <a:latin typeface="Aroania"/>
                <a:cs typeface="Aroania"/>
              </a:rPr>
              <a:t>juegos </a:t>
            </a:r>
            <a:r>
              <a:rPr sz="3600" spc="3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3600" spc="100" dirty="0">
                <a:solidFill>
                  <a:srgbClr val="FFFFFF"/>
                </a:solidFill>
                <a:latin typeface="Aroania"/>
                <a:cs typeface="Aroania"/>
              </a:rPr>
              <a:t>modos de juego </a:t>
            </a:r>
            <a:r>
              <a:rPr sz="3600" spc="95" dirty="0">
                <a:solidFill>
                  <a:srgbClr val="FFFFFF"/>
                </a:solidFill>
                <a:latin typeface="Aroania"/>
                <a:cs typeface="Aroania"/>
              </a:rPr>
              <a:t>pueden </a:t>
            </a:r>
            <a:r>
              <a:rPr sz="3600" spc="5" dirty="0">
                <a:solidFill>
                  <a:srgbClr val="FFFFFF"/>
                </a:solidFill>
                <a:latin typeface="Aroania"/>
                <a:cs typeface="Aroania"/>
              </a:rPr>
              <a:t>ser </a:t>
            </a:r>
            <a:r>
              <a:rPr sz="3600" spc="114" dirty="0">
                <a:solidFill>
                  <a:srgbClr val="FFFFFF"/>
                </a:solidFill>
                <a:latin typeface="Aroania"/>
                <a:cs typeface="Aroania"/>
              </a:rPr>
              <a:t>muy </a:t>
            </a:r>
            <a:r>
              <a:rPr sz="3600" spc="80" dirty="0">
                <a:solidFill>
                  <a:srgbClr val="FFFFFF"/>
                </a:solidFill>
                <a:latin typeface="Aroania"/>
                <a:cs typeface="Aroania"/>
              </a:rPr>
              <a:t>útiles </a:t>
            </a:r>
            <a:r>
              <a:rPr sz="3600" spc="70" dirty="0">
                <a:solidFill>
                  <a:srgbClr val="FFFFFF"/>
                </a:solidFill>
                <a:latin typeface="Aroania"/>
                <a:cs typeface="Aroania"/>
              </a:rPr>
              <a:t>para </a:t>
            </a:r>
            <a:r>
              <a:rPr sz="3600" spc="75" dirty="0">
                <a:solidFill>
                  <a:srgbClr val="FFFFFF"/>
                </a:solidFill>
                <a:latin typeface="Aroania"/>
                <a:cs typeface="Aroania"/>
              </a:rPr>
              <a:t>este </a:t>
            </a:r>
            <a:r>
              <a:rPr sz="3600" spc="-20" dirty="0">
                <a:solidFill>
                  <a:srgbClr val="FFFFFF"/>
                </a:solidFill>
                <a:latin typeface="Aroania"/>
                <a:cs typeface="Aroania"/>
              </a:rPr>
              <a:t>fin.</a:t>
            </a:r>
            <a:endParaRPr sz="3600" dirty="0">
              <a:latin typeface="Aroania"/>
              <a:cs typeface="Aroan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625012"/>
            <a:ext cx="6584950" cy="2016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450" spc="74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</a:t>
            </a:r>
            <a:r>
              <a:rPr sz="6450" spc="119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visión</a:t>
            </a:r>
            <a:endParaRPr sz="645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6450" spc="25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tradicional</a:t>
            </a:r>
            <a:endParaRPr sz="645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4596584"/>
            <a:ext cx="7569834" cy="526695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 marR="732790">
              <a:lnSpc>
                <a:spcPct val="81000"/>
              </a:lnSpc>
              <a:spcBef>
                <a:spcPts val="895"/>
              </a:spcBef>
            </a:pPr>
            <a:r>
              <a:rPr sz="3350" spc="-95" dirty="0">
                <a:solidFill>
                  <a:srgbClr val="FFFFFF"/>
                </a:solidFill>
                <a:latin typeface="Arial"/>
                <a:cs typeface="Arial"/>
              </a:rPr>
              <a:t>Durante </a:t>
            </a:r>
            <a:r>
              <a:rPr sz="3350" spc="35" dirty="0">
                <a:solidFill>
                  <a:srgbClr val="FFFFFF"/>
                </a:solidFill>
                <a:latin typeface="Arial"/>
                <a:cs typeface="Arial"/>
              </a:rPr>
              <a:t>muchos </a:t>
            </a:r>
            <a:r>
              <a:rPr sz="3350" spc="-155" dirty="0">
                <a:solidFill>
                  <a:srgbClr val="FFFFFF"/>
                </a:solidFill>
                <a:latin typeface="Arial"/>
                <a:cs typeface="Arial"/>
              </a:rPr>
              <a:t>siglos </a:t>
            </a:r>
            <a:r>
              <a:rPr sz="3350" spc="-120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creyó </a:t>
            </a:r>
            <a:r>
              <a:rPr sz="3350" spc="-18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50" spc="-55" dirty="0">
                <a:solidFill>
                  <a:srgbClr val="FFFFFF"/>
                </a:solidFill>
                <a:latin typeface="Arial"/>
                <a:cs typeface="Arial"/>
              </a:rPr>
              <a:t>el aprendizaje </a:t>
            </a:r>
            <a:r>
              <a:rPr sz="3350" spc="-135" dirty="0">
                <a:solidFill>
                  <a:srgbClr val="FFFFFF"/>
                </a:solidFill>
                <a:latin typeface="Arial"/>
                <a:cs typeface="Arial"/>
              </a:rPr>
              <a:t>se producía </a:t>
            </a:r>
            <a:r>
              <a:rPr sz="3350" spc="-170" dirty="0">
                <a:solidFill>
                  <a:srgbClr val="FFFFFF"/>
                </a:solidFill>
                <a:latin typeface="Arial"/>
                <a:cs typeface="Arial"/>
              </a:rPr>
              <a:t>sólo </a:t>
            </a:r>
            <a:r>
              <a:rPr sz="3350" spc="-70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3350" spc="-120" dirty="0">
                <a:solidFill>
                  <a:srgbClr val="FFFFFF"/>
                </a:solidFill>
                <a:latin typeface="Arial"/>
                <a:cs typeface="Arial"/>
              </a:rPr>
              <a:t>transmisión </a:t>
            </a:r>
            <a:r>
              <a:rPr sz="3350" spc="-5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50" spc="-65" dirty="0" err="1" smtClean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r>
              <a:rPr lang="es-PE" sz="3350" spc="-6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i="1" spc="-135" dirty="0" smtClean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3350" i="1" spc="-135" dirty="0">
                <a:solidFill>
                  <a:srgbClr val="FFFFFF"/>
                </a:solidFill>
                <a:latin typeface="Trebuchet MS"/>
                <a:cs typeface="Trebuchet MS"/>
              </a:rPr>
              <a:t>los que </a:t>
            </a:r>
            <a:r>
              <a:rPr sz="3350" i="1" spc="-114" dirty="0">
                <a:solidFill>
                  <a:srgbClr val="FFFFFF"/>
                </a:solidFill>
                <a:latin typeface="Trebuchet MS"/>
                <a:cs typeface="Trebuchet MS"/>
              </a:rPr>
              <a:t>saben </a:t>
            </a:r>
            <a:r>
              <a:rPr sz="3350" i="1" spc="-12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350" i="1" spc="-135" dirty="0">
                <a:solidFill>
                  <a:srgbClr val="FFFFFF"/>
                </a:solidFill>
                <a:latin typeface="Trebuchet MS"/>
                <a:cs typeface="Trebuchet MS"/>
              </a:rPr>
              <a:t>los que </a:t>
            </a:r>
            <a:r>
              <a:rPr sz="3350" i="1" spc="-50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3350" i="1" spc="-114" dirty="0">
                <a:solidFill>
                  <a:srgbClr val="FFFFFF"/>
                </a:solidFill>
                <a:latin typeface="Trebuchet MS"/>
                <a:cs typeface="Trebuchet MS"/>
              </a:rPr>
              <a:t>saben </a:t>
            </a:r>
            <a:r>
              <a:rPr sz="3350" spc="-12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50" spc="-18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50" spc="-55" dirty="0">
                <a:solidFill>
                  <a:srgbClr val="FFFFFF"/>
                </a:solidFill>
                <a:latin typeface="Arial"/>
                <a:cs typeface="Arial"/>
              </a:rPr>
              <a:t>el aprendizaje </a:t>
            </a:r>
            <a:r>
              <a:rPr sz="3350" spc="-200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350" spc="-125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350" spc="30" dirty="0">
                <a:solidFill>
                  <a:srgbClr val="FFFFFF"/>
                </a:solidFill>
                <a:latin typeface="Arial"/>
                <a:cs typeface="Arial"/>
              </a:rPr>
              <a:t>hecho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puramente </a:t>
            </a:r>
            <a:r>
              <a:rPr sz="3350" spc="-50" dirty="0">
                <a:solidFill>
                  <a:srgbClr val="FFFFFF"/>
                </a:solidFill>
                <a:latin typeface="Arial"/>
                <a:cs typeface="Arial"/>
              </a:rPr>
              <a:t>mental: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350" spc="-105" dirty="0">
                <a:solidFill>
                  <a:srgbClr val="FFFFFF"/>
                </a:solidFill>
                <a:latin typeface="Arial"/>
                <a:cs typeface="Arial"/>
              </a:rPr>
              <a:t>esta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perspectiva </a:t>
            </a:r>
            <a:r>
              <a:rPr sz="3350" spc="-7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350" spc="-55" dirty="0">
                <a:solidFill>
                  <a:srgbClr val="FFFFFF"/>
                </a:solidFill>
                <a:latin typeface="Arial"/>
                <a:cs typeface="Arial"/>
              </a:rPr>
              <a:t>mente 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3350" spc="-95" dirty="0">
                <a:solidFill>
                  <a:srgbClr val="FFFFFF"/>
                </a:solidFill>
                <a:latin typeface="Arial"/>
                <a:cs typeface="Arial"/>
              </a:rPr>
              <a:t>niño </a:t>
            </a:r>
            <a:r>
              <a:rPr sz="3350" spc="-120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350" spc="-105" dirty="0" err="1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33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15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es-PE" sz="3350" spc="-15" dirty="0" smtClean="0">
                <a:solidFill>
                  <a:srgbClr val="FFFFFF"/>
                </a:solidFill>
                <a:latin typeface="Arial"/>
                <a:cs typeface="Arial"/>
              </a:rPr>
              <a:t>hoja en blanco</a:t>
            </a:r>
            <a:r>
              <a:rPr sz="3350" spc="-75" dirty="0" smtClean="0">
                <a:solidFill>
                  <a:srgbClr val="FFFFFF"/>
                </a:solidFill>
                <a:latin typeface="Arial"/>
                <a:cs typeface="Arial"/>
              </a:rPr>
              <a:t>" </a:t>
            </a:r>
            <a:r>
              <a:rPr sz="3350" spc="-254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350" spc="-145" dirty="0">
                <a:solidFill>
                  <a:srgbClr val="FFFFFF"/>
                </a:solidFill>
                <a:latin typeface="Arial"/>
                <a:cs typeface="Arial"/>
              </a:rPr>
              <a:t>la que 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50" spc="-85" dirty="0">
                <a:solidFill>
                  <a:srgbClr val="FFFFFF"/>
                </a:solidFill>
                <a:latin typeface="Arial"/>
                <a:cs typeface="Arial"/>
              </a:rPr>
              <a:t>maestro </a:t>
            </a:r>
            <a:r>
              <a:rPr sz="3350" spc="-140" dirty="0">
                <a:solidFill>
                  <a:srgbClr val="FFFFFF"/>
                </a:solidFill>
                <a:latin typeface="Arial"/>
                <a:cs typeface="Arial"/>
              </a:rPr>
              <a:t>escribe </a:t>
            </a:r>
            <a:r>
              <a:rPr sz="3350" spc="-16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lang="es-PE" sz="3350" spc="-16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50" spc="-160" dirty="0" err="1" smtClean="0">
                <a:solidFill>
                  <a:srgbClr val="FFFFFF"/>
                </a:solidFill>
                <a:latin typeface="Arial"/>
                <a:cs typeface="Arial"/>
              </a:rPr>
              <a:t>onocimiento</a:t>
            </a:r>
            <a:r>
              <a:rPr sz="3350" spc="-16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Arial"/>
              <a:cs typeface="Arial"/>
            </a:endParaRPr>
          </a:p>
          <a:p>
            <a:pPr marL="12700" marR="13970">
              <a:lnSpc>
                <a:spcPct val="79700"/>
              </a:lnSpc>
            </a:pPr>
            <a:r>
              <a:rPr sz="3350" spc="-110" dirty="0">
                <a:solidFill>
                  <a:srgbClr val="FFFFFF"/>
                </a:solidFill>
                <a:latin typeface="Arial"/>
                <a:cs typeface="Arial"/>
              </a:rPr>
              <a:t>Más </a:t>
            </a:r>
            <a:r>
              <a:rPr sz="3350" spc="-70" dirty="0">
                <a:solidFill>
                  <a:srgbClr val="FFFFFF"/>
                </a:solidFill>
                <a:latin typeface="Arial"/>
                <a:cs typeface="Arial"/>
              </a:rPr>
              <a:t>recientemente </a:t>
            </a:r>
            <a:r>
              <a:rPr sz="3350" spc="-185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350" spc="-120" dirty="0">
                <a:solidFill>
                  <a:srgbClr val="FFFFFF"/>
                </a:solidFill>
                <a:latin typeface="Arial"/>
                <a:cs typeface="Arial"/>
              </a:rPr>
              <a:t>ha </a:t>
            </a:r>
            <a:r>
              <a:rPr sz="3350" spc="-160" dirty="0">
                <a:solidFill>
                  <a:srgbClr val="FFFFFF"/>
                </a:solidFill>
                <a:latin typeface="Arial"/>
                <a:cs typeface="Arial"/>
              </a:rPr>
              <a:t>comprobado </a:t>
            </a:r>
            <a:r>
              <a:rPr sz="3350" spc="-18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50" spc="-90" dirty="0">
                <a:solidFill>
                  <a:srgbClr val="FFFFFF"/>
                </a:solidFill>
                <a:latin typeface="Arial"/>
                <a:cs typeface="Arial"/>
              </a:rPr>
              <a:t>...¡es </a:t>
            </a:r>
            <a:r>
              <a:rPr sz="3350" spc="-125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350" spc="-150" dirty="0">
                <a:solidFill>
                  <a:srgbClr val="FFFFFF"/>
                </a:solidFill>
                <a:latin typeface="Arial"/>
                <a:cs typeface="Arial"/>
              </a:rPr>
              <a:t>suposición </a:t>
            </a:r>
            <a:r>
              <a:rPr sz="3350" spc="-45" dirty="0">
                <a:solidFill>
                  <a:srgbClr val="FFFFFF"/>
                </a:solidFill>
                <a:latin typeface="Arial"/>
                <a:cs typeface="Arial"/>
              </a:rPr>
              <a:t>muy parcial!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1047089"/>
            <a:ext cx="9224849" cy="9241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692" y="1464113"/>
            <a:ext cx="8511540" cy="2005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105"/>
              </a:spcBef>
            </a:pPr>
            <a:r>
              <a:rPr sz="3600" spc="-50" dirty="0">
                <a:latin typeface="Arial"/>
                <a:cs typeface="Arial"/>
              </a:rPr>
              <a:t>Los </a:t>
            </a:r>
            <a:r>
              <a:rPr sz="3600" spc="-90" dirty="0">
                <a:latin typeface="Arial"/>
                <a:cs typeface="Arial"/>
              </a:rPr>
              <a:t>métodos de </a:t>
            </a:r>
            <a:r>
              <a:rPr sz="3600" spc="-125" dirty="0">
                <a:latin typeface="Arial"/>
                <a:cs typeface="Arial"/>
              </a:rPr>
              <a:t>enseñanza </a:t>
            </a:r>
            <a:r>
              <a:rPr sz="3600" spc="-165" dirty="0">
                <a:latin typeface="Arial"/>
                <a:cs typeface="Arial"/>
              </a:rPr>
              <a:t>resultantes </a:t>
            </a:r>
            <a:r>
              <a:rPr sz="3600" spc="-65" dirty="0">
                <a:latin typeface="Arial"/>
                <a:cs typeface="Arial"/>
              </a:rPr>
              <a:t>de </a:t>
            </a:r>
            <a:r>
              <a:rPr sz="3600" spc="-125" dirty="0">
                <a:latin typeface="Arial"/>
                <a:cs typeface="Arial"/>
              </a:rPr>
              <a:t>estas </a:t>
            </a:r>
            <a:r>
              <a:rPr sz="3600" spc="-120" dirty="0">
                <a:latin typeface="Arial"/>
                <a:cs typeface="Arial"/>
              </a:rPr>
              <a:t>convicciones </a:t>
            </a:r>
            <a:r>
              <a:rPr sz="3600" spc="-155" dirty="0">
                <a:latin typeface="Arial"/>
                <a:cs typeface="Arial"/>
              </a:rPr>
              <a:t>también </a:t>
            </a:r>
            <a:r>
              <a:rPr sz="3600" spc="-110" dirty="0">
                <a:latin typeface="Arial"/>
                <a:cs typeface="Arial"/>
              </a:rPr>
              <a:t>los </a:t>
            </a:r>
            <a:r>
              <a:rPr sz="3600" spc="-95" dirty="0">
                <a:latin typeface="Arial"/>
                <a:cs typeface="Arial"/>
              </a:rPr>
              <a:t>hemos </a:t>
            </a:r>
            <a:r>
              <a:rPr sz="3600" spc="-70" dirty="0">
                <a:latin typeface="Arial"/>
                <a:cs typeface="Arial"/>
              </a:rPr>
              <a:t>experimentado </a:t>
            </a:r>
            <a:r>
              <a:rPr sz="3600" spc="-50" dirty="0">
                <a:latin typeface="Arial"/>
                <a:cs typeface="Arial"/>
              </a:rPr>
              <a:t>en </a:t>
            </a:r>
            <a:r>
              <a:rPr sz="3600" spc="-20" dirty="0">
                <a:latin typeface="Arial"/>
                <a:cs typeface="Arial"/>
              </a:rPr>
              <a:t>parte en </a:t>
            </a:r>
            <a:r>
              <a:rPr sz="3600" spc="-170" dirty="0">
                <a:latin typeface="Arial"/>
                <a:cs typeface="Arial"/>
              </a:rPr>
              <a:t>la escuela: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4855" y="4397771"/>
            <a:ext cx="1118870" cy="829310"/>
            <a:chOff x="454855" y="4397771"/>
            <a:chExt cx="1118870" cy="829310"/>
          </a:xfrm>
        </p:grpSpPr>
        <p:sp>
          <p:nvSpPr>
            <p:cNvPr id="4" name="object 4"/>
            <p:cNvSpPr/>
            <p:nvPr/>
          </p:nvSpPr>
          <p:spPr>
            <a:xfrm>
              <a:off x="454855" y="4405310"/>
              <a:ext cx="758929" cy="776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5100" y="4397771"/>
              <a:ext cx="588044" cy="8292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7692" y="4369993"/>
            <a:ext cx="8650605" cy="5080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" marR="5080" indent="-471805">
              <a:lnSpc>
                <a:spcPct val="121300"/>
              </a:lnSpc>
              <a:spcBef>
                <a:spcPts val="95"/>
              </a:spcBef>
              <a:buClr>
                <a:srgbClr val="A9A9A9"/>
              </a:buClr>
              <a:buFont typeface="Wingdings"/>
              <a:buChar char=""/>
              <a:tabLst>
                <a:tab pos="559435" algn="l"/>
                <a:tab pos="560070" algn="l"/>
                <a:tab pos="5324475" algn="l"/>
              </a:tabLst>
            </a:pPr>
            <a:r>
              <a:rPr sz="2950" spc="35" dirty="0">
                <a:solidFill>
                  <a:srgbClr val="FFFFFF"/>
                </a:solidFill>
                <a:latin typeface="Aroania"/>
                <a:cs typeface="Aroania"/>
              </a:rPr>
              <a:t>	</a:t>
            </a:r>
            <a:r>
              <a:rPr sz="2950" spc="-114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950" spc="50" dirty="0">
                <a:solidFill>
                  <a:srgbClr val="FFFFFF"/>
                </a:solidFill>
                <a:latin typeface="Aroania"/>
                <a:cs typeface="Aroania"/>
              </a:rPr>
              <a:t>proceso de enseñanza </a:t>
            </a:r>
            <a:r>
              <a:rPr sz="2950" b="1" spc="25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2950" b="1" spc="45" dirty="0">
                <a:solidFill>
                  <a:srgbClr val="FFFFFF"/>
                </a:solidFill>
                <a:latin typeface="Aroania"/>
                <a:cs typeface="Aroania"/>
              </a:rPr>
              <a:t>lineal </a:t>
            </a:r>
            <a:r>
              <a:rPr sz="2950" b="1" spc="2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sz="2950" b="1" spc="35" dirty="0">
                <a:solidFill>
                  <a:srgbClr val="FFFFFF"/>
                </a:solidFill>
                <a:latin typeface="Aroania"/>
                <a:cs typeface="Aroania"/>
              </a:rPr>
              <a:t>predecible</a:t>
            </a:r>
            <a:r>
              <a:rPr sz="2950" spc="35" dirty="0">
                <a:solidFill>
                  <a:srgbClr val="FFFFFF"/>
                </a:solidFill>
                <a:latin typeface="Aroania"/>
                <a:cs typeface="Aroania"/>
              </a:rPr>
              <a:t>, </a:t>
            </a:r>
            <a:r>
              <a:rPr sz="2950" spc="75" dirty="0">
                <a:solidFill>
                  <a:srgbClr val="FFFFFF"/>
                </a:solidFill>
                <a:latin typeface="Aroania"/>
                <a:cs typeface="Aroania"/>
              </a:rPr>
              <a:t>sólo </a:t>
            </a:r>
            <a:r>
              <a:rPr sz="2950" spc="-5" dirty="0">
                <a:solidFill>
                  <a:srgbClr val="FFFFFF"/>
                </a:solidFill>
                <a:latin typeface="Aroania"/>
                <a:cs typeface="Aroania"/>
              </a:rPr>
              <a:t>hay que </a:t>
            </a:r>
            <a:r>
              <a:rPr sz="2950" spc="40" dirty="0">
                <a:solidFill>
                  <a:srgbClr val="FFFFFF"/>
                </a:solidFill>
                <a:latin typeface="Aroania"/>
                <a:cs typeface="Aroania"/>
              </a:rPr>
              <a:t>organizarlo </a:t>
            </a:r>
            <a:r>
              <a:rPr sz="2950" spc="70" dirty="0">
                <a:solidFill>
                  <a:srgbClr val="FFFFFF"/>
                </a:solidFill>
                <a:latin typeface="Aroania"/>
                <a:cs typeface="Aroania"/>
              </a:rPr>
              <a:t>en </a:t>
            </a:r>
            <a:r>
              <a:rPr sz="2950" spc="60" dirty="0">
                <a:solidFill>
                  <a:srgbClr val="FFFFFF"/>
                </a:solidFill>
                <a:latin typeface="Aroania"/>
                <a:cs typeface="Aroania"/>
              </a:rPr>
              <a:t>unidades </a:t>
            </a:r>
            <a:r>
              <a:rPr sz="2950" spc="45" dirty="0">
                <a:solidFill>
                  <a:srgbClr val="FFFFFF"/>
                </a:solidFill>
                <a:latin typeface="Aroania"/>
                <a:cs typeface="Aroania"/>
              </a:rPr>
              <a:t>didácticas.</a:t>
            </a:r>
            <a:endParaRPr sz="2950" dirty="0">
              <a:latin typeface="Aroania"/>
              <a:cs typeface="Aroania"/>
            </a:endParaRPr>
          </a:p>
          <a:p>
            <a:pPr marL="483870" marR="410209" indent="-471805">
              <a:lnSpc>
                <a:spcPct val="121300"/>
              </a:lnSpc>
              <a:spcBef>
                <a:spcPts val="1720"/>
              </a:spcBef>
              <a:buFont typeface="Wingdings"/>
              <a:buChar char=""/>
              <a:tabLst>
                <a:tab pos="483234" algn="l"/>
                <a:tab pos="484505" algn="l"/>
              </a:tabLst>
            </a:pPr>
            <a:r>
              <a:rPr sz="2950" spc="-40" dirty="0">
                <a:solidFill>
                  <a:srgbClr val="FFFFFF"/>
                </a:solidFill>
                <a:latin typeface="Aroania"/>
                <a:cs typeface="Aroania"/>
              </a:rPr>
              <a:t>En el </a:t>
            </a:r>
            <a:r>
              <a:rPr sz="2950" spc="55" dirty="0">
                <a:solidFill>
                  <a:srgbClr val="FFFFFF"/>
                </a:solidFill>
                <a:latin typeface="Aroania"/>
                <a:cs typeface="Aroania"/>
              </a:rPr>
              <a:t>centro </a:t>
            </a:r>
            <a:r>
              <a:rPr sz="2950" spc="25" dirty="0">
                <a:solidFill>
                  <a:srgbClr val="FFFFFF"/>
                </a:solidFill>
                <a:latin typeface="Aroania"/>
                <a:cs typeface="Aroania"/>
              </a:rPr>
              <a:t>está </a:t>
            </a:r>
            <a:r>
              <a:rPr sz="2950" spc="65" dirty="0">
                <a:solidFill>
                  <a:srgbClr val="FFFFFF"/>
                </a:solidFill>
                <a:latin typeface="Aroania"/>
                <a:cs typeface="Aroania"/>
              </a:rPr>
              <a:t>el</a:t>
            </a:r>
            <a:r>
              <a:rPr sz="2950" spc="35" dirty="0">
                <a:solidFill>
                  <a:srgbClr val="FFFFFF"/>
                </a:solidFill>
                <a:latin typeface="Aroania"/>
                <a:cs typeface="Aroania"/>
              </a:rPr>
              <a:t> profesor </a:t>
            </a:r>
            <a:r>
              <a:rPr sz="2950" spc="55" dirty="0">
                <a:solidFill>
                  <a:srgbClr val="FFFFFF"/>
                </a:solidFill>
                <a:latin typeface="Aroania"/>
                <a:cs typeface="Aroania"/>
              </a:rPr>
              <a:t>y </a:t>
            </a:r>
            <a:r>
              <a:rPr lang="es-PE" sz="2950" spc="55" dirty="0" smtClean="0">
                <a:solidFill>
                  <a:srgbClr val="FFFFFF"/>
                </a:solidFill>
                <a:latin typeface="Aroania"/>
                <a:cs typeface="Aroania"/>
              </a:rPr>
              <a:t>debe transmitir </a:t>
            </a:r>
            <a:r>
              <a:rPr sz="2950" spc="35" dirty="0" err="1" smtClean="0">
                <a:solidFill>
                  <a:srgbClr val="FFFFFF"/>
                </a:solidFill>
                <a:latin typeface="Aroania"/>
                <a:cs typeface="Aroania"/>
              </a:rPr>
              <a:t>su</a:t>
            </a:r>
            <a:r>
              <a:rPr lang="es-PE" sz="2950" spc="35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2950" spc="55" dirty="0" err="1" smtClean="0">
                <a:solidFill>
                  <a:srgbClr val="FFFFFF"/>
                </a:solidFill>
                <a:latin typeface="Aroania"/>
                <a:cs typeface="Aroania"/>
              </a:rPr>
              <a:t>conocimiento</a:t>
            </a:r>
            <a:r>
              <a:rPr sz="2950" spc="55" dirty="0" smtClean="0">
                <a:solidFill>
                  <a:srgbClr val="FFFFFF"/>
                </a:solidFill>
                <a:latin typeface="Aroania"/>
                <a:cs typeface="Aroania"/>
              </a:rPr>
              <a:t> de</a:t>
            </a:r>
            <a:r>
              <a:rPr lang="es-PE" sz="2950" spc="55" dirty="0" smtClean="0">
                <a:solidFill>
                  <a:srgbClr val="FFFFFF"/>
                </a:solidFill>
                <a:latin typeface="Aroania"/>
                <a:cs typeface="Aroania"/>
              </a:rPr>
              <a:t> la</a:t>
            </a:r>
            <a:r>
              <a:rPr sz="2950" spc="-465" dirty="0" smtClean="0">
                <a:solidFill>
                  <a:srgbClr val="FFFFFF"/>
                </a:solidFill>
                <a:latin typeface="Aroania"/>
                <a:cs typeface="Aroania"/>
              </a:rPr>
              <a:t> </a:t>
            </a:r>
            <a:r>
              <a:rPr sz="2950" spc="40" dirty="0" err="1" smtClean="0">
                <a:solidFill>
                  <a:srgbClr val="FFFFFF"/>
                </a:solidFill>
                <a:latin typeface="Aroania"/>
                <a:cs typeface="Aroania"/>
              </a:rPr>
              <a:t>materia</a:t>
            </a:r>
            <a:r>
              <a:rPr sz="2950" dirty="0" smtClean="0">
                <a:solidFill>
                  <a:srgbClr val="FFFFFF"/>
                </a:solidFill>
                <a:latin typeface="Aroania"/>
                <a:cs typeface="Aroania"/>
              </a:rPr>
              <a:t>.</a:t>
            </a:r>
            <a:endParaRPr sz="2950" dirty="0">
              <a:latin typeface="Aroania"/>
              <a:cs typeface="Aroania"/>
            </a:endParaRPr>
          </a:p>
          <a:p>
            <a:pPr marL="483870" marR="482600" indent="-471805">
              <a:lnSpc>
                <a:spcPct val="121300"/>
              </a:lnSpc>
              <a:spcBef>
                <a:spcPts val="1800"/>
              </a:spcBef>
              <a:buClr>
                <a:srgbClr val="FFFFFF"/>
              </a:buClr>
              <a:buFont typeface="Wingdings"/>
              <a:buChar char=""/>
              <a:tabLst>
                <a:tab pos="559435" algn="l"/>
                <a:tab pos="560070" algn="l"/>
              </a:tabLst>
            </a:pPr>
            <a:r>
              <a:rPr sz="2950" spc="35" dirty="0">
                <a:solidFill>
                  <a:srgbClr val="FFFFFF"/>
                </a:solidFill>
                <a:latin typeface="Aroania"/>
                <a:cs typeface="Aroania"/>
              </a:rPr>
              <a:t>	</a:t>
            </a:r>
            <a:r>
              <a:rPr sz="2950" spc="60" dirty="0">
                <a:solidFill>
                  <a:srgbClr val="FFFFFF"/>
                </a:solidFill>
                <a:latin typeface="Aroania"/>
                <a:cs typeface="Aroania"/>
              </a:rPr>
              <a:t>No </a:t>
            </a:r>
            <a:r>
              <a:rPr sz="2950" spc="25" dirty="0">
                <a:solidFill>
                  <a:srgbClr val="FFFFFF"/>
                </a:solidFill>
                <a:latin typeface="Aroania"/>
                <a:cs typeface="Aroania"/>
              </a:rPr>
              <a:t>es </a:t>
            </a:r>
            <a:r>
              <a:rPr sz="2950" spc="30" dirty="0">
                <a:solidFill>
                  <a:srgbClr val="FFFFFF"/>
                </a:solidFill>
                <a:latin typeface="Aroania"/>
                <a:cs typeface="Aroania"/>
              </a:rPr>
              <a:t>relevante </a:t>
            </a:r>
            <a:r>
              <a:rPr sz="2950" spc="55" dirty="0">
                <a:solidFill>
                  <a:srgbClr val="FFFFFF"/>
                </a:solidFill>
                <a:latin typeface="Aroania"/>
                <a:cs typeface="Aroania"/>
              </a:rPr>
              <a:t>que </a:t>
            </a:r>
            <a:r>
              <a:rPr sz="2950" spc="75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950" spc="9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2950" spc="35" dirty="0">
                <a:solidFill>
                  <a:srgbClr val="FFFFFF"/>
                </a:solidFill>
                <a:latin typeface="Aroania"/>
                <a:cs typeface="Aroania"/>
              </a:rPr>
              <a:t>experimente </a:t>
            </a:r>
            <a:r>
              <a:rPr sz="2950" spc="70" dirty="0">
                <a:solidFill>
                  <a:srgbClr val="FFFFFF"/>
                </a:solidFill>
                <a:latin typeface="Aroania"/>
                <a:cs typeface="Aroania"/>
              </a:rPr>
              <a:t>los </a:t>
            </a:r>
            <a:r>
              <a:rPr sz="2950" spc="45" dirty="0">
                <a:solidFill>
                  <a:srgbClr val="FFFFFF"/>
                </a:solidFill>
                <a:latin typeface="Aroania"/>
                <a:cs typeface="Aroania"/>
              </a:rPr>
              <a:t>fenómenos </a:t>
            </a:r>
            <a:r>
              <a:rPr sz="2950" spc="55" dirty="0">
                <a:solidFill>
                  <a:srgbClr val="FFFFFF"/>
                </a:solidFill>
                <a:latin typeface="Aroania"/>
                <a:cs typeface="Aroania"/>
              </a:rPr>
              <a:t>que estudia </a:t>
            </a:r>
            <a:r>
              <a:rPr sz="2950" spc="7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950" spc="25" dirty="0">
                <a:solidFill>
                  <a:srgbClr val="FFFFFF"/>
                </a:solidFill>
                <a:latin typeface="Aroania"/>
                <a:cs typeface="Aroania"/>
              </a:rPr>
              <a:t>forma </a:t>
            </a:r>
            <a:r>
              <a:rPr sz="2950" spc="5" dirty="0">
                <a:solidFill>
                  <a:srgbClr val="FFFFFF"/>
                </a:solidFill>
                <a:latin typeface="Aroania"/>
                <a:cs typeface="Aroania"/>
              </a:rPr>
              <a:t>abstracta.</a:t>
            </a:r>
            <a:endParaRPr sz="2950" dirty="0">
              <a:latin typeface="Aroania"/>
              <a:cs typeface="Aroania"/>
            </a:endParaRPr>
          </a:p>
          <a:p>
            <a:pPr marL="483870" indent="-471805">
              <a:lnSpc>
                <a:spcPct val="100000"/>
              </a:lnSpc>
              <a:spcBef>
                <a:spcPts val="2475"/>
              </a:spcBef>
              <a:buFont typeface="Wingdings"/>
              <a:buChar char=""/>
              <a:tabLst>
                <a:tab pos="483234" algn="l"/>
                <a:tab pos="484505" algn="l"/>
              </a:tabLst>
            </a:pPr>
            <a:r>
              <a:rPr sz="2950" spc="-114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2950" spc="95" dirty="0">
                <a:solidFill>
                  <a:srgbClr val="FFFFFF"/>
                </a:solidFill>
                <a:latin typeface="Aroania"/>
                <a:cs typeface="Aroania"/>
              </a:rPr>
              <a:t>niño no </a:t>
            </a:r>
            <a:r>
              <a:rPr sz="2950" spc="70" dirty="0">
                <a:solidFill>
                  <a:srgbClr val="FFFFFF"/>
                </a:solidFill>
                <a:latin typeface="Aroania"/>
                <a:cs typeface="Aroania"/>
              </a:rPr>
              <a:t>tiene </a:t>
            </a:r>
            <a:r>
              <a:rPr sz="2950" spc="40" dirty="0">
                <a:solidFill>
                  <a:srgbClr val="FFFFFF"/>
                </a:solidFill>
                <a:latin typeface="Aroania"/>
                <a:cs typeface="Aroania"/>
              </a:rPr>
              <a:t>pensamientos </a:t>
            </a:r>
            <a:r>
              <a:rPr sz="2950" spc="20" dirty="0">
                <a:solidFill>
                  <a:srgbClr val="FFFFFF"/>
                </a:solidFill>
                <a:latin typeface="Aroania"/>
                <a:cs typeface="Aroania"/>
              </a:rPr>
              <a:t>iniciales </a:t>
            </a:r>
            <a:r>
              <a:rPr sz="2950" spc="60" dirty="0">
                <a:solidFill>
                  <a:srgbClr val="FFFFFF"/>
                </a:solidFill>
                <a:latin typeface="Aroania"/>
                <a:cs typeface="Aroania"/>
              </a:rPr>
              <a:t>propios.</a:t>
            </a:r>
            <a:endParaRPr sz="2950" dirty="0">
              <a:latin typeface="Aroania"/>
              <a:cs typeface="Aroan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4821" y="0"/>
            <a:ext cx="10289540" cy="11308715"/>
            <a:chOff x="9814821" y="0"/>
            <a:chExt cx="10289540" cy="11308715"/>
          </a:xfrm>
        </p:grpSpPr>
        <p:sp>
          <p:nvSpPr>
            <p:cNvPr id="8" name="object 8"/>
            <p:cNvSpPr/>
            <p:nvPr/>
          </p:nvSpPr>
          <p:spPr>
            <a:xfrm>
              <a:off x="9814821" y="0"/>
              <a:ext cx="9427723" cy="67327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85213" y="4573159"/>
              <a:ext cx="5618886" cy="6735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07353"/>
            <a:ext cx="20104100" cy="3501390"/>
          </a:xfrm>
          <a:custGeom>
            <a:avLst/>
            <a:gdLst/>
            <a:ahLst/>
            <a:cxnLst/>
            <a:rect l="l" t="t" r="r" b="b"/>
            <a:pathLst>
              <a:path w="20104100" h="3501390">
                <a:moveTo>
                  <a:pt x="20104099" y="0"/>
                </a:moveTo>
                <a:lnTo>
                  <a:pt x="0" y="0"/>
                </a:lnTo>
                <a:lnTo>
                  <a:pt x="0" y="3501202"/>
                </a:lnTo>
                <a:lnTo>
                  <a:pt x="20104099" y="3501202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0393" y="0"/>
            <a:ext cx="2020880" cy="20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86898"/>
            <a:ext cx="11469598" cy="7646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04650" y="2454275"/>
            <a:ext cx="8006080" cy="8014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8255" algn="ctr">
              <a:lnSpc>
                <a:spcPct val="100200"/>
              </a:lnSpc>
              <a:spcBef>
                <a:spcPts val="95"/>
              </a:spcBef>
            </a:pPr>
            <a:r>
              <a:rPr sz="2600" spc="-85" dirty="0">
                <a:solidFill>
                  <a:srgbClr val="FFFFFF"/>
                </a:solidFill>
                <a:latin typeface="Aroania"/>
                <a:cs typeface="Aroania"/>
              </a:rPr>
              <a:t>"</a:t>
            </a:r>
            <a:r>
              <a:rPr sz="2600" spc="-170" dirty="0">
                <a:solidFill>
                  <a:srgbClr val="FFFFFF"/>
                </a:solidFill>
                <a:latin typeface="Aroania"/>
                <a:cs typeface="Aroania"/>
              </a:rPr>
              <a:t>La verdadera energía </a:t>
            </a:r>
            <a:r>
              <a:rPr sz="2600" b="1" spc="-220" dirty="0">
                <a:solidFill>
                  <a:srgbClr val="FFFFFF"/>
                </a:solidFill>
                <a:latin typeface="Arial"/>
                <a:cs typeface="Arial"/>
              </a:rPr>
              <a:t>constructiva, 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vital </a:t>
            </a:r>
            <a:r>
              <a:rPr sz="2600" b="1" spc="-114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600" b="1" spc="-254" dirty="0">
                <a:solidFill>
                  <a:srgbClr val="FFFFFF"/>
                </a:solidFill>
                <a:latin typeface="Arial"/>
                <a:cs typeface="Arial"/>
              </a:rPr>
              <a:t>dinámica </a:t>
            </a:r>
            <a:r>
              <a:rPr sz="2600" b="1" spc="-204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b="1" spc="-235" dirty="0">
                <a:solidFill>
                  <a:srgbClr val="FFFFFF"/>
                </a:solidFill>
                <a:latin typeface="Arial"/>
                <a:cs typeface="Arial"/>
              </a:rPr>
              <a:t>los niños 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fue ignorada durante miles de años; </a:t>
            </a:r>
            <a:r>
              <a:rPr sz="2600" spc="-75" dirty="0">
                <a:solidFill>
                  <a:srgbClr val="FFFFFF"/>
                </a:solidFill>
                <a:latin typeface="Aroania"/>
                <a:cs typeface="Aroania"/>
              </a:rPr>
              <a:t>al igual que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los hombres primero </a:t>
            </a:r>
            <a:r>
              <a:rPr sz="2600" spc="-70" dirty="0">
                <a:solidFill>
                  <a:srgbClr val="FFFFFF"/>
                </a:solidFill>
                <a:latin typeface="Aroania"/>
                <a:cs typeface="Aroania"/>
              </a:rPr>
              <a:t>caminaron sobre la tierra y luego 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se enterraron en la superficie, </a:t>
            </a:r>
            <a:r>
              <a:rPr sz="2600" spc="-140" dirty="0">
                <a:solidFill>
                  <a:srgbClr val="FFFFFF"/>
                </a:solidFill>
                <a:latin typeface="Aroania"/>
                <a:cs typeface="Aroania"/>
              </a:rPr>
              <a:t>sin </a:t>
            </a:r>
            <a:r>
              <a:rPr sz="2600" spc="-105" dirty="0">
                <a:solidFill>
                  <a:srgbClr val="FFFFFF"/>
                </a:solidFill>
                <a:latin typeface="Aroania"/>
                <a:cs typeface="Aroania"/>
              </a:rPr>
              <a:t>saber o ser conscientes de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las inmensas </a:t>
            </a:r>
            <a:r>
              <a:rPr sz="2600" spc="-114" dirty="0">
                <a:solidFill>
                  <a:srgbClr val="FFFFFF"/>
                </a:solidFill>
                <a:latin typeface="Aroania"/>
                <a:cs typeface="Aroania"/>
              </a:rPr>
              <a:t>riquezas que se esconden 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en sus profundidades</a:t>
            </a:r>
            <a:r>
              <a:rPr sz="2600" spc="-80" dirty="0">
                <a:solidFill>
                  <a:srgbClr val="FFFFFF"/>
                </a:solidFill>
                <a:latin typeface="Aroania"/>
                <a:cs typeface="Aroania"/>
              </a:rPr>
              <a:t>, así el hombre moderno </a:t>
            </a:r>
            <a:r>
              <a:rPr sz="2600" spc="-140" dirty="0">
                <a:solidFill>
                  <a:srgbClr val="FFFFFF"/>
                </a:solidFill>
                <a:latin typeface="Aroania"/>
                <a:cs typeface="Aroania"/>
              </a:rPr>
              <a:t>progresa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en la civilización </a:t>
            </a:r>
            <a:r>
              <a:rPr sz="2600" spc="-90" dirty="0">
                <a:solidFill>
                  <a:srgbClr val="FFFFFF"/>
                </a:solidFill>
                <a:latin typeface="Aroania"/>
                <a:cs typeface="Aroania"/>
              </a:rPr>
              <a:t>sin conocer las teorías que 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se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esconden en </a:t>
            </a:r>
            <a:r>
              <a:rPr sz="2600" spc="-60" dirty="0">
                <a:solidFill>
                  <a:srgbClr val="FFFFFF"/>
                </a:solidFill>
                <a:latin typeface="Aroania"/>
                <a:cs typeface="Aroania"/>
              </a:rPr>
              <a:t>el mundo psíquico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del niño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.[...](p.2).[...] Nos </a:t>
            </a:r>
            <a:r>
              <a:rPr sz="2600" spc="-95" dirty="0">
                <a:solidFill>
                  <a:srgbClr val="FFFFFF"/>
                </a:solidFill>
                <a:latin typeface="Aroania"/>
                <a:cs typeface="Aroania"/>
              </a:rPr>
              <a:t>encontraremos entonces </a:t>
            </a:r>
            <a:r>
              <a:rPr sz="2600" spc="-150" dirty="0">
                <a:solidFill>
                  <a:srgbClr val="FFFFFF"/>
                </a:solidFill>
                <a:latin typeface="Aroania"/>
                <a:cs typeface="Aroania"/>
              </a:rPr>
              <a:t>ante </a:t>
            </a:r>
            <a:r>
              <a:rPr sz="2600" spc="-90" dirty="0">
                <a:solidFill>
                  <a:srgbClr val="FFFFFF"/>
                </a:solidFill>
                <a:latin typeface="Aroania"/>
                <a:cs typeface="Aroania"/>
              </a:rPr>
              <a:t>un niño que </a:t>
            </a:r>
            <a:r>
              <a:rPr sz="2600" b="1" spc="-204" dirty="0">
                <a:solidFill>
                  <a:srgbClr val="FFFFFF"/>
                </a:solidFill>
                <a:latin typeface="Arial"/>
                <a:cs typeface="Arial"/>
              </a:rPr>
              <a:t>ya </a:t>
            </a:r>
            <a:r>
              <a:rPr sz="2600" spc="-90" dirty="0">
                <a:solidFill>
                  <a:srgbClr val="FFFFFF"/>
                </a:solidFill>
                <a:latin typeface="Aroania"/>
                <a:cs typeface="Aroania"/>
              </a:rPr>
              <a:t>no será </a:t>
            </a:r>
            <a:r>
              <a:rPr sz="2600" b="1" spc="-280" dirty="0">
                <a:solidFill>
                  <a:srgbClr val="FFFFFF"/>
                </a:solidFill>
                <a:latin typeface="Arial"/>
                <a:cs typeface="Arial"/>
              </a:rPr>
              <a:t>considerado como </a:t>
            </a:r>
            <a:r>
              <a:rPr sz="2600" b="1" spc="-215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2600" b="1" spc="-325" dirty="0">
                <a:solidFill>
                  <a:srgbClr val="FFFFFF"/>
                </a:solidFill>
                <a:latin typeface="Arial"/>
                <a:cs typeface="Arial"/>
              </a:rPr>
              <a:t>ser </a:t>
            </a:r>
            <a:r>
              <a:rPr sz="2600" b="1" spc="-300" dirty="0">
                <a:solidFill>
                  <a:srgbClr val="FFFFFF"/>
                </a:solidFill>
                <a:latin typeface="Arial"/>
                <a:cs typeface="Arial"/>
              </a:rPr>
              <a:t>sin </a:t>
            </a:r>
            <a:r>
              <a:rPr sz="2600" b="1" spc="-200" dirty="0">
                <a:solidFill>
                  <a:srgbClr val="FFFFFF"/>
                </a:solidFill>
                <a:latin typeface="Arial"/>
                <a:cs typeface="Arial"/>
              </a:rPr>
              <a:t>fuerza, </a:t>
            </a:r>
            <a:r>
              <a:rPr sz="2600" b="1" spc="-280" dirty="0">
                <a:solidFill>
                  <a:srgbClr val="FFFFFF"/>
                </a:solidFill>
                <a:latin typeface="Arial"/>
                <a:cs typeface="Arial"/>
              </a:rPr>
              <a:t>casi </a:t>
            </a:r>
            <a:r>
              <a:rPr sz="2600" b="1" spc="-215" dirty="0">
                <a:solidFill>
                  <a:srgbClr val="FFFFFF"/>
                </a:solidFill>
                <a:latin typeface="Arial"/>
                <a:cs typeface="Arial"/>
              </a:rPr>
              <a:t>como un </a:t>
            </a:r>
            <a:r>
              <a:rPr sz="2600" b="1" spc="-240" dirty="0">
                <a:solidFill>
                  <a:srgbClr val="FFFFFF"/>
                </a:solidFill>
                <a:latin typeface="Arial"/>
                <a:cs typeface="Arial"/>
              </a:rPr>
              <a:t>recipiente </a:t>
            </a:r>
            <a:r>
              <a:rPr sz="2600" b="1" spc="-235" dirty="0">
                <a:solidFill>
                  <a:srgbClr val="FFFFFF"/>
                </a:solidFill>
                <a:latin typeface="Arial"/>
                <a:cs typeface="Arial"/>
              </a:rPr>
              <a:t>vacío que hay </a:t>
            </a:r>
            <a:r>
              <a:rPr sz="2600" b="1" spc="-18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2600" b="1" spc="-245" dirty="0">
                <a:solidFill>
                  <a:srgbClr val="FFFFFF"/>
                </a:solidFill>
                <a:latin typeface="Arial"/>
                <a:cs typeface="Arial"/>
              </a:rPr>
              <a:t>llenar </a:t>
            </a:r>
            <a:r>
              <a:rPr sz="2600" spc="-135" dirty="0">
                <a:solidFill>
                  <a:srgbClr val="FFFFFF"/>
                </a:solidFill>
                <a:latin typeface="Aroania"/>
                <a:cs typeface="Aroania"/>
              </a:rPr>
              <a:t>con nuestra sabiduría; </a:t>
            </a:r>
            <a:r>
              <a:rPr sz="2600" spc="-55" dirty="0">
                <a:solidFill>
                  <a:srgbClr val="FFFFFF"/>
                </a:solidFill>
                <a:latin typeface="Aroania"/>
                <a:cs typeface="Aroania"/>
              </a:rPr>
              <a:t>sino que su dignidad </a:t>
            </a:r>
            <a:r>
              <a:rPr sz="2600" spc="-100" dirty="0">
                <a:solidFill>
                  <a:srgbClr val="FFFFFF"/>
                </a:solidFill>
                <a:latin typeface="Aroania"/>
                <a:cs typeface="Aroania"/>
              </a:rPr>
              <a:t>surgirá ante nuestros ojos en </a:t>
            </a:r>
            <a:r>
              <a:rPr sz="2600" spc="-70" dirty="0">
                <a:solidFill>
                  <a:srgbClr val="FFFFFF"/>
                </a:solidFill>
                <a:latin typeface="Aroania"/>
                <a:cs typeface="Aroania"/>
              </a:rPr>
              <a:t>la medida en que lo </a:t>
            </a:r>
            <a:r>
              <a:rPr sz="2600" spc="-85" dirty="0">
                <a:solidFill>
                  <a:srgbClr val="FFFFFF"/>
                </a:solidFill>
                <a:latin typeface="Aroania"/>
                <a:cs typeface="Aroania"/>
              </a:rPr>
              <a:t>amemos </a:t>
            </a:r>
            <a:r>
              <a:rPr sz="2600" spc="-95" dirty="0">
                <a:solidFill>
                  <a:srgbClr val="FFFFFF"/>
                </a:solidFill>
                <a:latin typeface="Aroania"/>
                <a:cs typeface="Aroania"/>
              </a:rPr>
              <a:t>como el </a:t>
            </a:r>
            <a:r>
              <a:rPr sz="2600" b="1" spc="-235" dirty="0">
                <a:solidFill>
                  <a:srgbClr val="FFFFFF"/>
                </a:solidFill>
                <a:latin typeface="Arial"/>
                <a:cs typeface="Arial"/>
              </a:rPr>
              <a:t>constructor </a:t>
            </a:r>
            <a:r>
              <a:rPr sz="2600" b="1" spc="-20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b="1" spc="-245" dirty="0">
                <a:solidFill>
                  <a:srgbClr val="FFFFFF"/>
                </a:solidFill>
                <a:latin typeface="Arial"/>
                <a:cs typeface="Arial"/>
              </a:rPr>
              <a:t>nuestra </a:t>
            </a:r>
            <a:r>
              <a:rPr sz="2600" b="1" spc="-240" dirty="0">
                <a:solidFill>
                  <a:srgbClr val="FFFFFF"/>
                </a:solidFill>
                <a:latin typeface="Arial"/>
                <a:cs typeface="Arial"/>
              </a:rPr>
              <a:t>inteligencia</a:t>
            </a:r>
            <a:r>
              <a:rPr sz="2600" spc="-240" dirty="0">
                <a:solidFill>
                  <a:srgbClr val="FFFFFF"/>
                </a:solidFill>
                <a:latin typeface="Aroania"/>
                <a:cs typeface="Aroania"/>
              </a:rPr>
              <a:t>, </a:t>
            </a:r>
            <a:r>
              <a:rPr sz="2600" spc="-85" dirty="0">
                <a:solidFill>
                  <a:srgbClr val="FFFFFF"/>
                </a:solidFill>
                <a:latin typeface="Aroania"/>
                <a:cs typeface="Aroania"/>
              </a:rPr>
              <a:t>como el ser que, guiado por su maestro </a:t>
            </a:r>
            <a:r>
              <a:rPr sz="2600" spc="-160" dirty="0">
                <a:solidFill>
                  <a:srgbClr val="FFFFFF"/>
                </a:solidFill>
                <a:latin typeface="Aroania"/>
                <a:cs typeface="Aroania"/>
              </a:rPr>
              <a:t>interior, </a:t>
            </a:r>
            <a:r>
              <a:rPr sz="2600" spc="-130" dirty="0">
                <a:solidFill>
                  <a:srgbClr val="FFFFFF"/>
                </a:solidFill>
                <a:latin typeface="Aroania"/>
                <a:cs typeface="Aroania"/>
              </a:rPr>
              <a:t>trabaja incansablemente </a:t>
            </a:r>
            <a:r>
              <a:rPr sz="2600" spc="-40" dirty="0">
                <a:solidFill>
                  <a:srgbClr val="FFFFFF"/>
                </a:solidFill>
                <a:latin typeface="Aroania"/>
                <a:cs typeface="Aroania"/>
              </a:rPr>
              <a:t>en la </a:t>
            </a:r>
            <a:r>
              <a:rPr sz="2600" spc="-110" dirty="0">
                <a:solidFill>
                  <a:srgbClr val="FFFFFF"/>
                </a:solidFill>
                <a:latin typeface="Aroania"/>
                <a:cs typeface="Aroania"/>
              </a:rPr>
              <a:t>alegría y la felicidad, </a:t>
            </a:r>
            <a:r>
              <a:rPr sz="2600" spc="-65" dirty="0">
                <a:solidFill>
                  <a:srgbClr val="FFFFFF"/>
                </a:solidFill>
                <a:latin typeface="Aroania"/>
                <a:cs typeface="Aroania"/>
              </a:rPr>
              <a:t>según un </a:t>
            </a:r>
            <a:r>
              <a:rPr sz="2600" spc="-155" dirty="0">
                <a:solidFill>
                  <a:srgbClr val="FFFFFF"/>
                </a:solidFill>
                <a:latin typeface="Aroania"/>
                <a:cs typeface="Aroania"/>
              </a:rPr>
              <a:t>programa </a:t>
            </a:r>
            <a:r>
              <a:rPr sz="2600" spc="-120" dirty="0">
                <a:solidFill>
                  <a:srgbClr val="FFFFFF"/>
                </a:solidFill>
                <a:latin typeface="Aroania"/>
                <a:cs typeface="Aroania"/>
              </a:rPr>
              <a:t>preciso, la </a:t>
            </a:r>
            <a:r>
              <a:rPr sz="2600" spc="-80" dirty="0">
                <a:solidFill>
                  <a:srgbClr val="FFFFFF"/>
                </a:solidFill>
                <a:latin typeface="Aroania"/>
                <a:cs typeface="Aroania"/>
              </a:rPr>
              <a:t>construcción de </a:t>
            </a:r>
            <a:r>
              <a:rPr sz="2600" spc="-120" dirty="0">
                <a:solidFill>
                  <a:srgbClr val="FFFFFF"/>
                </a:solidFill>
                <a:latin typeface="Aroania"/>
                <a:cs typeface="Aroania"/>
              </a:rPr>
              <a:t>esa maravilla </a:t>
            </a:r>
            <a:r>
              <a:rPr sz="2600" spc="-90" dirty="0">
                <a:solidFill>
                  <a:srgbClr val="FFFFFF"/>
                </a:solidFill>
                <a:latin typeface="Aroania"/>
                <a:cs typeface="Aroania"/>
              </a:rPr>
              <a:t>de </a:t>
            </a:r>
            <a:r>
              <a:rPr sz="2600" spc="-70" dirty="0">
                <a:solidFill>
                  <a:srgbClr val="FFFFFF"/>
                </a:solidFill>
                <a:latin typeface="Aroania"/>
                <a:cs typeface="Aroania"/>
              </a:rPr>
              <a:t>la naturaleza que es el hombre mismo. </a:t>
            </a:r>
            <a:r>
              <a:rPr sz="2600" b="1" spc="-210" dirty="0">
                <a:solidFill>
                  <a:srgbClr val="FFFFFF"/>
                </a:solidFill>
                <a:latin typeface="Arial"/>
                <a:cs typeface="Arial"/>
              </a:rPr>
              <a:t>Nosotros, los </a:t>
            </a:r>
            <a:r>
              <a:rPr sz="2600" b="1" spc="-254" dirty="0">
                <a:solidFill>
                  <a:srgbClr val="FFFFFF"/>
                </a:solidFill>
                <a:latin typeface="Arial"/>
                <a:cs typeface="Arial"/>
              </a:rPr>
              <a:t>profesores, </a:t>
            </a:r>
            <a:r>
              <a:rPr sz="2600" b="1" spc="-235" dirty="0">
                <a:solidFill>
                  <a:srgbClr val="FFFFFF"/>
                </a:solidFill>
                <a:latin typeface="Arial"/>
                <a:cs typeface="Arial"/>
              </a:rPr>
              <a:t>sólo </a:t>
            </a:r>
            <a:r>
              <a:rPr sz="2600" b="1" spc="-325" dirty="0">
                <a:solidFill>
                  <a:srgbClr val="FFFFFF"/>
                </a:solidFill>
                <a:latin typeface="Arial"/>
                <a:cs typeface="Arial"/>
              </a:rPr>
              <a:t>podemos </a:t>
            </a:r>
            <a:r>
              <a:rPr sz="2600" b="1" spc="-195" dirty="0">
                <a:solidFill>
                  <a:srgbClr val="FFFFFF"/>
                </a:solidFill>
                <a:latin typeface="Arial"/>
                <a:cs typeface="Arial"/>
              </a:rPr>
              <a:t>ayudar </a:t>
            </a:r>
            <a:r>
              <a:rPr sz="2600" spc="-105" dirty="0">
                <a:solidFill>
                  <a:srgbClr val="FFFFFF"/>
                </a:solidFill>
                <a:latin typeface="Aroania"/>
                <a:cs typeface="Aroania"/>
              </a:rPr>
              <a:t>al trabajo </a:t>
            </a:r>
            <a:r>
              <a:rPr sz="2600" spc="-85" dirty="0">
                <a:solidFill>
                  <a:srgbClr val="FFFFFF"/>
                </a:solidFill>
                <a:latin typeface="Aroania"/>
                <a:cs typeface="Aroania"/>
              </a:rPr>
              <a:t>ya realizado, como los siervos </a:t>
            </a:r>
            <a:r>
              <a:rPr sz="2600" spc="-70" dirty="0">
                <a:solidFill>
                  <a:srgbClr val="FFFFFF"/>
                </a:solidFill>
                <a:latin typeface="Aroania"/>
                <a:cs typeface="Aroania"/>
              </a:rPr>
              <a:t>ayudan al </a:t>
            </a:r>
            <a:r>
              <a:rPr sz="2600" spc="-135" dirty="0">
                <a:solidFill>
                  <a:srgbClr val="FFFFFF"/>
                </a:solidFill>
                <a:latin typeface="Aroania"/>
                <a:cs typeface="Aroania"/>
              </a:rPr>
              <a:t>amo.</a:t>
            </a:r>
            <a:endParaRPr sz="2600" dirty="0">
              <a:latin typeface="Aroania"/>
              <a:cs typeface="Aroania"/>
            </a:endParaRPr>
          </a:p>
          <a:p>
            <a:pPr marL="8255" algn="ctr">
              <a:lnSpc>
                <a:spcPct val="100000"/>
              </a:lnSpc>
              <a:spcBef>
                <a:spcPts val="5"/>
              </a:spcBef>
            </a:pPr>
            <a:r>
              <a:rPr sz="2600" spc="-135" dirty="0">
                <a:solidFill>
                  <a:srgbClr val="FFFFFF"/>
                </a:solidFill>
                <a:latin typeface="Aroania"/>
                <a:cs typeface="Aroania"/>
              </a:rPr>
              <a:t>(LaMente </a:t>
            </a:r>
            <a:r>
              <a:rPr sz="2600" spc="-130" dirty="0">
                <a:solidFill>
                  <a:srgbClr val="FFFFFF"/>
                </a:solidFill>
                <a:latin typeface="Aroania"/>
                <a:cs typeface="Aroania"/>
              </a:rPr>
              <a:t>DelBambino-M.Montessori, </a:t>
            </a:r>
            <a:r>
              <a:rPr sz="2600" spc="-315" dirty="0">
                <a:solidFill>
                  <a:srgbClr val="FFFFFF"/>
                </a:solidFill>
                <a:latin typeface="Aroania"/>
                <a:cs typeface="Aroania"/>
              </a:rPr>
              <a:t>1945, </a:t>
            </a:r>
            <a:r>
              <a:rPr sz="2600" spc="-245" dirty="0">
                <a:solidFill>
                  <a:srgbClr val="FFFFFF"/>
                </a:solidFill>
                <a:latin typeface="Aroania"/>
                <a:cs typeface="Aroania"/>
              </a:rPr>
              <a:t>p.7)</a:t>
            </a:r>
            <a:endParaRPr sz="2600" dirty="0">
              <a:latin typeface="Aroania"/>
              <a:cs typeface="Aroan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2432" y="469798"/>
            <a:ext cx="15052218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spc="25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4350" spc="-114" dirty="0">
                <a:latin typeface="Arial" panose="020B0604020202020204" pitchFamily="34" charset="0"/>
                <a:cs typeface="Arial" panose="020B0604020202020204" pitchFamily="34" charset="0"/>
              </a:rPr>
              <a:t>DESCUBRIMIENTO </a:t>
            </a:r>
            <a:r>
              <a:rPr sz="4350" spc="-220" dirty="0">
                <a:latin typeface="Arial" panose="020B0604020202020204" pitchFamily="34" charset="0"/>
                <a:cs typeface="Arial" panose="020B0604020202020204" pitchFamily="34" charset="0"/>
              </a:rPr>
              <a:t>DE LA INFANCIA</a:t>
            </a:r>
            <a:endParaRPr sz="4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350" spc="-305" dirty="0">
                <a:latin typeface="Arial" panose="020B0604020202020204" pitchFamily="34" charset="0"/>
                <a:cs typeface="Arial" panose="020B0604020202020204" pitchFamily="34" charset="0"/>
              </a:rPr>
              <a:t>Y LA </a:t>
            </a:r>
            <a:r>
              <a:rPr sz="4350" spc="-245" dirty="0">
                <a:latin typeface="Arial" panose="020B0604020202020204" pitchFamily="34" charset="0"/>
                <a:cs typeface="Arial" panose="020B0604020202020204" pitchFamily="34" charset="0"/>
              </a:rPr>
              <a:t>ACTIVIDAD DEL </a:t>
            </a:r>
            <a:r>
              <a:rPr sz="4350" spc="-114" dirty="0">
                <a:latin typeface="Arial" panose="020B0604020202020204" pitchFamily="34" charset="0"/>
                <a:cs typeface="Arial" panose="020B0604020202020204" pitchFamily="34" charset="0"/>
              </a:rPr>
              <a:t>SUJETO</a:t>
            </a:r>
            <a:endParaRPr sz="4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5148" y="1047088"/>
            <a:ext cx="5803488" cy="8351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844" y="128029"/>
            <a:ext cx="16532225" cy="682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4310">
              <a:lnSpc>
                <a:spcPct val="100000"/>
              </a:lnSpc>
              <a:spcBef>
                <a:spcPts val="100"/>
              </a:spcBef>
              <a:tabLst>
                <a:tab pos="3609340" algn="l"/>
              </a:tabLst>
            </a:pPr>
            <a:r>
              <a:rPr sz="4350" b="1" spc="-335" dirty="0">
                <a:solidFill>
                  <a:srgbClr val="FFFFFF"/>
                </a:solidFill>
                <a:latin typeface="Verdana"/>
                <a:cs typeface="Verdana"/>
              </a:rPr>
              <a:t>LA IDEA </a:t>
            </a:r>
            <a:r>
              <a:rPr sz="4350" b="1" spc="-290" dirty="0">
                <a:solidFill>
                  <a:srgbClr val="FFFFFF"/>
                </a:solidFill>
                <a:latin typeface="Verdana"/>
                <a:cs typeface="Verdana"/>
              </a:rPr>
              <a:t>SOCIOCONSTRUCTIVISTA </a:t>
            </a:r>
            <a:r>
              <a:rPr sz="4350" b="1" spc="-450" dirty="0">
                <a:solidFill>
                  <a:srgbClr val="FFFFFF"/>
                </a:solidFill>
                <a:latin typeface="Verdana"/>
                <a:cs typeface="Verdana"/>
              </a:rPr>
              <a:t>DEL </a:t>
            </a:r>
            <a:r>
              <a:rPr sz="4350" b="1" spc="-315" dirty="0" smtClean="0">
                <a:solidFill>
                  <a:srgbClr val="FFFFFF"/>
                </a:solidFill>
                <a:latin typeface="Verdana"/>
                <a:cs typeface="Verdana"/>
              </a:rPr>
              <a:t>APRENDIZAJE</a:t>
            </a:r>
            <a:endParaRPr sz="435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088637" y="1047088"/>
            <a:ext cx="6701790" cy="10260330"/>
            <a:chOff x="12088637" y="1047088"/>
            <a:chExt cx="6701790" cy="10260330"/>
          </a:xfrm>
        </p:grpSpPr>
        <p:sp>
          <p:nvSpPr>
            <p:cNvPr id="5" name="object 5"/>
            <p:cNvSpPr/>
            <p:nvPr/>
          </p:nvSpPr>
          <p:spPr>
            <a:xfrm>
              <a:off x="12088637" y="1047088"/>
              <a:ext cx="6701366" cy="4460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88637" y="4882050"/>
              <a:ext cx="4270812" cy="64251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510844" y="1616075"/>
            <a:ext cx="535020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spc="-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4400" spc="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</a:t>
            </a:r>
            <a:r>
              <a:rPr lang="es-MX" sz="4400" spc="9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aprendizaje </a:t>
            </a:r>
            <a:r>
              <a:rPr lang="es-MX" sz="4400" spc="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MX" sz="44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produc</a:t>
            </a:r>
            <a:r>
              <a:rPr lang="es-MX" sz="4400" spc="1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s-MX" sz="4400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recepción </a:t>
            </a:r>
            <a:r>
              <a:rPr lang="es-MX" sz="4400" spc="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pasiva </a:t>
            </a:r>
            <a:r>
              <a:rPr lang="es-MX" sz="4400" spc="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el exterior, </a:t>
            </a:r>
            <a:r>
              <a:rPr lang="es-MX" sz="4400" b="1" spc="9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sino </a:t>
            </a:r>
            <a:r>
              <a:rPr lang="es-MX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</a:t>
            </a:r>
            <a:r>
              <a:rPr lang="es-MX" sz="44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4400" b="1" spc="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 </a:t>
            </a:r>
            <a:r>
              <a:rPr lang="es-MX" sz="4400" b="1" spc="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 </a:t>
            </a:r>
            <a:r>
              <a:rPr lang="es-MX" sz="4400" b="1" spc="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acción </a:t>
            </a:r>
            <a:r>
              <a:rPr lang="es-MX" sz="4400" b="1" spc="13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4400" b="1" spc="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construcción </a:t>
            </a:r>
            <a:r>
              <a:rPr lang="es-MX" sz="4400" b="1" spc="3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</a:t>
            </a:r>
            <a:r>
              <a:rPr lang="es-MX" sz="4400" spc="3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400" spc="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MX" sz="44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sujeto </a:t>
            </a:r>
            <a:r>
              <a:rPr lang="es-MX" sz="4400" spc="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es-MX" sz="4400" spc="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aprende </a:t>
            </a:r>
            <a:r>
              <a:rPr lang="es-MX" sz="44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interacción </a:t>
            </a:r>
            <a:r>
              <a:rPr lang="es-MX" sz="44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el </a:t>
            </a:r>
            <a:r>
              <a:rPr lang="es-MX" sz="440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entorno </a:t>
            </a:r>
            <a:r>
              <a:rPr lang="es-MX" sz="4400" spc="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(Piaget)...</a:t>
            </a:r>
            <a:endParaRPr lang="es-MX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30432" y="1047088"/>
            <a:ext cx="12993370" cy="9336405"/>
            <a:chOff x="6430432" y="1047088"/>
            <a:chExt cx="12993370" cy="9336405"/>
          </a:xfrm>
        </p:grpSpPr>
        <p:sp>
          <p:nvSpPr>
            <p:cNvPr id="3" name="object 3"/>
            <p:cNvSpPr/>
            <p:nvPr/>
          </p:nvSpPr>
          <p:spPr>
            <a:xfrm>
              <a:off x="12099213" y="5507691"/>
              <a:ext cx="7324258" cy="48752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30432" y="1047093"/>
              <a:ext cx="6317179" cy="9335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22125" y="1047088"/>
              <a:ext cx="6701366" cy="44605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0844" y="1769026"/>
            <a:ext cx="5269865" cy="900086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55"/>
              </a:spcBef>
            </a:pPr>
            <a:r>
              <a:rPr sz="4450" spc="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...en la interacción </a:t>
            </a:r>
            <a:r>
              <a:rPr sz="445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sz="4450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adultos </a:t>
            </a:r>
            <a:r>
              <a:rPr sz="445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</a:t>
            </a:r>
            <a:r>
              <a:rPr sz="4450" spc="9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que </a:t>
            </a:r>
            <a:r>
              <a:rPr sz="445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tienen </a:t>
            </a:r>
            <a:r>
              <a:rPr sz="4450" spc="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</a:t>
            </a:r>
            <a:r>
              <a:rPr sz="4450" spc="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experiencia </a:t>
            </a:r>
            <a:r>
              <a:rPr sz="445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(Vygostkij, </a:t>
            </a:r>
            <a:r>
              <a:rPr sz="4450" spc="-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Bruner), </a:t>
            </a:r>
            <a:r>
              <a:rPr sz="4450" spc="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4450" spc="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introducen </a:t>
            </a:r>
            <a:r>
              <a:rPr sz="4450" spc="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niño </a:t>
            </a:r>
            <a:r>
              <a:rPr sz="445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los </a:t>
            </a:r>
            <a:r>
              <a:rPr sz="4450" spc="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significados </a:t>
            </a:r>
            <a:r>
              <a:rPr sz="445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4450" spc="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prácticas </a:t>
            </a:r>
            <a:r>
              <a:rPr sz="4450" spc="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culturales, </a:t>
            </a:r>
            <a:r>
              <a:rPr sz="445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445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sz="4450" spc="9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ayudan </a:t>
            </a:r>
            <a:r>
              <a:rPr sz="4450" spc="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445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adquirir </a:t>
            </a:r>
            <a:r>
              <a:rPr sz="4450" spc="1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habilidades....</a:t>
            </a:r>
            <a:endParaRPr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844" y="1758973"/>
            <a:ext cx="5308600" cy="5732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110"/>
              </a:spcBef>
            </a:pPr>
            <a:r>
              <a:rPr sz="4450" spc="550" dirty="0">
                <a:solidFill>
                  <a:srgbClr val="FFFFFF"/>
                </a:solidFill>
                <a:latin typeface="Aroania"/>
                <a:cs typeface="Aroania"/>
              </a:rPr>
              <a:t>...y </a:t>
            </a:r>
            <a:r>
              <a:rPr sz="4450" spc="60" dirty="0">
                <a:solidFill>
                  <a:srgbClr val="FFFFFF"/>
                </a:solidFill>
                <a:latin typeface="Aroania"/>
                <a:cs typeface="Aroania"/>
              </a:rPr>
              <a:t>en la interacción </a:t>
            </a:r>
            <a:r>
              <a:rPr sz="4450" spc="85" dirty="0">
                <a:solidFill>
                  <a:srgbClr val="FFFFFF"/>
                </a:solidFill>
                <a:latin typeface="Aroania"/>
                <a:cs typeface="Aroania"/>
              </a:rPr>
              <a:t>con </a:t>
            </a:r>
            <a:r>
              <a:rPr sz="4450" spc="45" dirty="0">
                <a:solidFill>
                  <a:srgbClr val="FFFFFF"/>
                </a:solidFill>
                <a:latin typeface="Aroania"/>
                <a:cs typeface="Aroania"/>
              </a:rPr>
              <a:t>los compañeros, </a:t>
            </a:r>
            <a:r>
              <a:rPr sz="4450" spc="130" dirty="0">
                <a:solidFill>
                  <a:srgbClr val="FFFFFF"/>
                </a:solidFill>
                <a:latin typeface="Aroania"/>
                <a:cs typeface="Aroania"/>
              </a:rPr>
              <a:t>con </a:t>
            </a:r>
            <a:r>
              <a:rPr sz="4450" spc="105" dirty="0">
                <a:solidFill>
                  <a:srgbClr val="FFFFFF"/>
                </a:solidFill>
                <a:latin typeface="Aroania"/>
                <a:cs typeface="Aroania"/>
              </a:rPr>
              <a:t>los que </a:t>
            </a:r>
            <a:r>
              <a:rPr sz="4450" spc="100" dirty="0">
                <a:solidFill>
                  <a:srgbClr val="FFFFFF"/>
                </a:solidFill>
                <a:latin typeface="Aroania"/>
                <a:cs typeface="Aroania"/>
              </a:rPr>
              <a:t>el </a:t>
            </a:r>
            <a:r>
              <a:rPr sz="4450" spc="125" dirty="0">
                <a:solidFill>
                  <a:srgbClr val="FFFFFF"/>
                </a:solidFill>
                <a:latin typeface="Aroania"/>
                <a:cs typeface="Aroania"/>
              </a:rPr>
              <a:t>niño </a:t>
            </a:r>
            <a:r>
              <a:rPr sz="4450" spc="35" dirty="0">
                <a:solidFill>
                  <a:srgbClr val="FFFFFF"/>
                </a:solidFill>
                <a:latin typeface="Aroania"/>
                <a:cs typeface="Aroania"/>
              </a:rPr>
              <a:t>confronta, discute, </a:t>
            </a:r>
            <a:r>
              <a:rPr sz="4450" spc="50" dirty="0">
                <a:solidFill>
                  <a:srgbClr val="FFFFFF"/>
                </a:solidFill>
                <a:latin typeface="Aroania"/>
                <a:cs typeface="Aroania"/>
              </a:rPr>
              <a:t>negocia </a:t>
            </a:r>
            <a:r>
              <a:rPr sz="4450" spc="10" dirty="0">
                <a:solidFill>
                  <a:srgbClr val="FFFFFF"/>
                </a:solidFill>
                <a:latin typeface="Aroania"/>
                <a:cs typeface="Aroania"/>
              </a:rPr>
              <a:t>significados, </a:t>
            </a:r>
            <a:r>
              <a:rPr sz="4450" spc="5" dirty="0">
                <a:solidFill>
                  <a:srgbClr val="FFFFFF"/>
                </a:solidFill>
                <a:latin typeface="Aroania"/>
                <a:cs typeface="Aroania"/>
              </a:rPr>
              <a:t>reglas, </a:t>
            </a:r>
            <a:r>
              <a:rPr sz="4450" spc="60" dirty="0">
                <a:solidFill>
                  <a:srgbClr val="FFFFFF"/>
                </a:solidFill>
                <a:latin typeface="Aroania"/>
                <a:cs typeface="Aroania"/>
              </a:rPr>
              <a:t>explicaciones </a:t>
            </a:r>
            <a:r>
              <a:rPr sz="4450" spc="95" dirty="0">
                <a:solidFill>
                  <a:srgbClr val="FFFFFF"/>
                </a:solidFill>
                <a:latin typeface="Aroania"/>
                <a:cs typeface="Aroania"/>
              </a:rPr>
              <a:t>de los </a:t>
            </a:r>
            <a:r>
              <a:rPr sz="4450" spc="20" dirty="0">
                <a:solidFill>
                  <a:srgbClr val="FFFFFF"/>
                </a:solidFill>
                <a:latin typeface="Aroania"/>
                <a:cs typeface="Aroania"/>
              </a:rPr>
              <a:t>fenómenos.</a:t>
            </a:r>
            <a:endParaRPr sz="4450">
              <a:latin typeface="Aroania"/>
              <a:cs typeface="Aroan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48756" y="1047087"/>
            <a:ext cx="12974955" cy="9298305"/>
            <a:chOff x="6448756" y="1047087"/>
            <a:chExt cx="12974955" cy="9298305"/>
          </a:xfrm>
        </p:grpSpPr>
        <p:sp>
          <p:nvSpPr>
            <p:cNvPr id="4" name="object 4"/>
            <p:cNvSpPr/>
            <p:nvPr/>
          </p:nvSpPr>
          <p:spPr>
            <a:xfrm>
              <a:off x="12172822" y="1047088"/>
              <a:ext cx="7250700" cy="4826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22125" y="5841445"/>
              <a:ext cx="6701366" cy="4460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48756" y="1047087"/>
              <a:ext cx="6273369" cy="9298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0454" y="3201023"/>
            <a:ext cx="7669530" cy="4171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500" b="1" spc="-290" dirty="0">
                <a:solidFill>
                  <a:srgbClr val="FFFFFF"/>
                </a:solidFill>
                <a:latin typeface="Arial"/>
                <a:cs typeface="Arial"/>
              </a:rPr>
              <a:t>TODO </a:t>
            </a:r>
            <a:r>
              <a:rPr sz="4500" b="1" spc="-380" dirty="0">
                <a:solidFill>
                  <a:srgbClr val="FFFFFF"/>
                </a:solidFill>
                <a:latin typeface="Arial"/>
                <a:cs typeface="Arial"/>
              </a:rPr>
              <a:t>SUJETO, </a:t>
            </a:r>
            <a:r>
              <a:rPr sz="4500" b="1" spc="-515" dirty="0">
                <a:solidFill>
                  <a:srgbClr val="FFFFFF"/>
                </a:solidFill>
                <a:latin typeface="Arial"/>
                <a:cs typeface="Arial"/>
              </a:rPr>
              <a:t>DESDE </a:t>
            </a:r>
            <a:r>
              <a:rPr sz="4500" b="1" spc="-315" dirty="0">
                <a:solidFill>
                  <a:srgbClr val="FFFFFF"/>
                </a:solidFill>
                <a:latin typeface="Arial"/>
                <a:cs typeface="Arial"/>
              </a:rPr>
              <a:t>LA PRIMERA </a:t>
            </a:r>
            <a:r>
              <a:rPr sz="4500" b="1" spc="-245" dirty="0">
                <a:solidFill>
                  <a:srgbClr val="FFFFFF"/>
                </a:solidFill>
                <a:latin typeface="Arial"/>
                <a:cs typeface="Arial"/>
              </a:rPr>
              <a:t>INFANCIA, </a:t>
            </a:r>
            <a:r>
              <a:rPr sz="4500" b="1" spc="-190" dirty="0">
                <a:solidFill>
                  <a:srgbClr val="FFFFFF"/>
                </a:solidFill>
                <a:latin typeface="Arial"/>
                <a:cs typeface="Arial"/>
              </a:rPr>
              <a:t>INTERPRETA </a:t>
            </a:r>
            <a:r>
              <a:rPr sz="4500" b="1" spc="-53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500" b="1" spc="-440" dirty="0">
                <a:solidFill>
                  <a:srgbClr val="FFFFFF"/>
                </a:solidFill>
                <a:latin typeface="Arial"/>
                <a:cs typeface="Arial"/>
              </a:rPr>
              <a:t>REPRESENTA </a:t>
            </a:r>
            <a:r>
              <a:rPr sz="4500" b="1" spc="-15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4500" b="1" spc="-275" dirty="0">
                <a:solidFill>
                  <a:srgbClr val="FFFFFF"/>
                </a:solidFill>
                <a:latin typeface="Arial"/>
                <a:cs typeface="Arial"/>
              </a:rPr>
              <a:t>MUNDO, A </a:t>
            </a:r>
            <a:r>
              <a:rPr sz="4500" b="1" spc="-36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s-PE" sz="4500" b="1" spc="-365" dirty="0" smtClean="0">
                <a:solidFill>
                  <a:srgbClr val="FFFFFF"/>
                </a:solidFill>
                <a:latin typeface="Arial"/>
                <a:cs typeface="Arial"/>
              </a:rPr>
              <a:t>Í MIS</a:t>
            </a:r>
            <a:r>
              <a:rPr sz="4500" b="1" spc="-365" dirty="0" smtClean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4500" b="1" spc="-365" dirty="0">
                <a:solidFill>
                  <a:srgbClr val="FFFFFF"/>
                </a:solidFill>
                <a:latin typeface="Arial"/>
                <a:cs typeface="Arial"/>
              </a:rPr>
              <a:t>, A </a:t>
            </a:r>
            <a:r>
              <a:rPr sz="4500" b="1" spc="-31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4500" b="1" spc="-305" dirty="0">
                <a:solidFill>
                  <a:srgbClr val="FFFFFF"/>
                </a:solidFill>
                <a:latin typeface="Arial"/>
                <a:cs typeface="Arial"/>
              </a:rPr>
              <a:t>DEMÁS; </a:t>
            </a:r>
            <a:r>
              <a:rPr sz="4500" b="1" spc="-385" dirty="0">
                <a:solidFill>
                  <a:srgbClr val="FFFFFF"/>
                </a:solidFill>
                <a:latin typeface="Arial"/>
                <a:cs typeface="Arial"/>
              </a:rPr>
              <a:t>ADQUIERE </a:t>
            </a:r>
            <a:r>
              <a:rPr sz="4500" b="1" spc="-53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500" b="1" spc="-445" dirty="0">
                <a:solidFill>
                  <a:srgbClr val="FFFFFF"/>
                </a:solidFill>
                <a:latin typeface="Arial"/>
                <a:cs typeface="Arial"/>
              </a:rPr>
              <a:t>REELABORA </a:t>
            </a:r>
            <a:r>
              <a:rPr sz="4500" b="1" spc="-229" dirty="0">
                <a:solidFill>
                  <a:srgbClr val="FFFFFF"/>
                </a:solidFill>
                <a:latin typeface="Arial"/>
                <a:cs typeface="Arial"/>
              </a:rPr>
              <a:t>SIGNIFICADOS.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6870" y="1047088"/>
            <a:ext cx="9224849" cy="9241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1705</Words>
  <Application>Microsoft Office PowerPoint</Application>
  <PresentationFormat>Personalizado</PresentationFormat>
  <Paragraphs>97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Aroania</vt:lpstr>
      <vt:lpstr>Calibri</vt:lpstr>
      <vt:lpstr>Georgia</vt:lpstr>
      <vt:lpstr>Times New Roman</vt:lpstr>
      <vt:lpstr>Trebuchet MS</vt:lpstr>
      <vt:lpstr>Verdana</vt:lpstr>
      <vt:lpstr>Wingdings</vt:lpstr>
      <vt:lpstr>Office Theme</vt:lpstr>
      <vt:lpstr>¿CÓMO APRENDEMOS?  Giulia Pastori - Departamento de Ciencias Humanas de la Educación Universidad de Milán-Bicocca</vt:lpstr>
      <vt:lpstr>Puntos principales</vt:lpstr>
      <vt:lpstr>La visión tradicional</vt:lpstr>
      <vt:lpstr>Los métodos de enseñanza resultantes de estas convicciones también los hemos experimentado en parte en la escuela:</vt:lpstr>
      <vt:lpstr>El DESCUBRIMIENTO DE LA INFANCIA Y LA ACTIVIDAD DEL SUJETO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FORMACIÓN DE    CONCEPTOS:</vt:lpstr>
      <vt:lpstr>Presentación de PowerPoint</vt:lpstr>
      <vt:lpstr>LA TEORÍA SISTÉMICO-ECOLÓGICA</vt:lpstr>
      <vt:lpstr>Presentación de PowerPoint</vt:lpstr>
      <vt:lpstr>Presentación de PowerPoint</vt:lpstr>
      <vt:lpstr>Presentación de PowerPoint</vt:lpstr>
      <vt:lpstr>Presentación de PowerPoint</vt:lpstr>
      <vt:lpstr>OBJETIVO GENERAL DE LA ENSEÑANZA...</vt:lpstr>
      <vt:lpstr>Presentación de PowerPoint</vt:lpstr>
      <vt:lpstr>PROMOVER INTERSUBJETIVIDAD CON CONFRONTACIÓN Y EL DIÁLOGO</vt:lpstr>
      <vt:lpstr>OFRECER UN APOYO NO SÓLO COGNITIVO, SINO TAMBIÉN EMOCIONAL… </vt:lpstr>
      <vt:lpstr>LA RELACIÓN ES LA COLUMNA VERTEBRAL DE NUESTRO APOYO.</vt:lpstr>
      <vt:lpstr>Presentación de PowerPoint</vt:lpstr>
      <vt:lpstr>Presentación de PowerPoint</vt:lpstr>
      <vt:lpstr>....E METACOGNITIVO</vt:lpstr>
      <vt:lpstr>Presentación de PowerPoint</vt:lpstr>
      <vt:lpstr>UTILIZAR MÚLTIPLES ESTRATEGIAS </vt:lpstr>
      <vt:lpstr>EL APRENDIZAJE PUEDE SER DIVERTIDO Y PLACENTERO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IMPARIAMO? Giulia Pastori – Dipartimento di Scienze Umane per la Formazione R.Massa  Università di Milano-Bicocca</dc:title>
  <cp:lastModifiedBy>Proyecto Top</cp:lastModifiedBy>
  <cp:revision>16</cp:revision>
  <dcterms:created xsi:type="dcterms:W3CDTF">2021-05-06T13:41:59Z</dcterms:created>
  <dcterms:modified xsi:type="dcterms:W3CDTF">2021-05-11T19:21:58Z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2020-04-13T00:00:00Z</vt:filetime>
  </property>
  <property fmtid="{D5CDD505-2E9C-101B-9397-08002B2CF9AE}" pid="3" name="LastSaved">
    <vt:filetime>2021-05-06T00:00:00Z</vt:filetime>
  </property>
</Properties>
</file>